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5"/>
  </p:notesMasterIdLst>
  <p:handoutMasterIdLst>
    <p:handoutMasterId r:id="rId36"/>
  </p:handoutMasterIdLst>
  <p:sldIdLst>
    <p:sldId id="294" r:id="rId5"/>
    <p:sldId id="296" r:id="rId6"/>
    <p:sldId id="354" r:id="rId7"/>
    <p:sldId id="316" r:id="rId8"/>
    <p:sldId id="313" r:id="rId9"/>
    <p:sldId id="317" r:id="rId10"/>
    <p:sldId id="349" r:id="rId11"/>
    <p:sldId id="331" r:id="rId12"/>
    <p:sldId id="338" r:id="rId13"/>
    <p:sldId id="356" r:id="rId14"/>
    <p:sldId id="299" r:id="rId15"/>
    <p:sldId id="337" r:id="rId16"/>
    <p:sldId id="327" r:id="rId17"/>
    <p:sldId id="319" r:id="rId18"/>
    <p:sldId id="340" r:id="rId19"/>
    <p:sldId id="321" r:id="rId20"/>
    <p:sldId id="342" r:id="rId21"/>
    <p:sldId id="302" r:id="rId22"/>
    <p:sldId id="320" r:id="rId23"/>
    <p:sldId id="303" r:id="rId24"/>
    <p:sldId id="325" r:id="rId25"/>
    <p:sldId id="306" r:id="rId26"/>
    <p:sldId id="347" r:id="rId27"/>
    <p:sldId id="348" r:id="rId28"/>
    <p:sldId id="308" r:id="rId29"/>
    <p:sldId id="355" r:id="rId30"/>
    <p:sldId id="351" r:id="rId31"/>
    <p:sldId id="339" r:id="rId32"/>
    <p:sldId id="307" r:id="rId33"/>
    <p:sldId id="309" r:id="rId3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599">
          <p15:clr>
            <a:srgbClr val="A4A3A4"/>
          </p15:clr>
        </p15:guide>
        <p15:guide id="3" pos="2880">
          <p15:clr>
            <a:srgbClr val="A4A3A4"/>
          </p15:clr>
        </p15:guide>
        <p15:guide id="4" pos="5556">
          <p15:clr>
            <a:srgbClr val="A4A3A4"/>
          </p15:clr>
        </p15:guide>
        <p15:guide id="5" pos="22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C9D7"/>
    <a:srgbClr val="F7C80A"/>
    <a:srgbClr val="F7C90E"/>
    <a:srgbClr val="FFCC99"/>
    <a:srgbClr val="F7E289"/>
    <a:srgbClr val="61C8D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58438" autoAdjust="0"/>
  </p:normalViewPr>
  <p:slideViewPr>
    <p:cSldViewPr snapToGrid="0" showGuides="1">
      <p:cViewPr varScale="1">
        <p:scale>
          <a:sx n="80" d="100"/>
          <a:sy n="80" d="100"/>
        </p:scale>
        <p:origin x="96" y="222"/>
      </p:cViewPr>
      <p:guideLst>
        <p:guide orient="horz" pos="1620"/>
        <p:guide orient="horz" pos="599"/>
        <p:guide pos="2880"/>
        <p:guide pos="5556"/>
        <p:guide pos="2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A697C-5849-4DDF-A6C8-08E6893940F4}" type="datetimeFigureOut">
              <a:rPr lang="en-AU" smtClean="0"/>
              <a:pPr/>
              <a:t>31/12/2019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014AF-979A-46D9-9B43-4C67319580D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4441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992BC2-9435-4D31-AEB3-5D5877AD6447}" type="datetimeFigureOut">
              <a:rPr lang="en-AU" smtClean="0"/>
              <a:pPr/>
              <a:t>31/12/2019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96215-5E4C-414D-A8DB-C38AA7CF7C2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3183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</a:t>
            </a:r>
            <a:r>
              <a:rPr lang="en-US" altLang="zh-CN" baseline="0" dirty="0"/>
              <a:t>s </a:t>
            </a:r>
            <a:r>
              <a:rPr lang="en-US" dirty="0"/>
              <a:t>for the introduction.</a:t>
            </a:r>
            <a:r>
              <a:rPr lang="en-US" baseline="0" dirty="0"/>
              <a:t>  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work is about learning shape transform between two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unpaired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domains.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0595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The  second component is a GAN operating in the common latent space.</a:t>
            </a:r>
          </a:p>
          <a:p>
            <a:endParaRPr lang="en-US" dirty="0"/>
          </a:p>
          <a:p>
            <a:r>
              <a:rPr lang="en-US" dirty="0"/>
              <a:t>[click] It has an adversarial loss enforces cross-domain translation</a:t>
            </a:r>
          </a:p>
          <a:p>
            <a:r>
              <a:rPr lang="en-US" dirty="0"/>
              <a:t>[click] and  a </a:t>
            </a:r>
            <a:r>
              <a:rPr lang="en-US" b="1" dirty="0"/>
              <a:t>feature  preservation loss </a:t>
            </a:r>
            <a:r>
              <a:rPr lang="en-US" dirty="0"/>
              <a:t>ensures that the right shape features are preserved for a natural shape transform. </a:t>
            </a:r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[click] The</a:t>
            </a:r>
            <a:r>
              <a:rPr lang="en-US" b="1" baseline="0" dirty="0" smtClean="0"/>
              <a:t> two loss terms actually complete with each other. One wants to change, another wants to preserve</a:t>
            </a:r>
            <a:r>
              <a:rPr lang="en-US" b="1" baseline="0" smtClean="0"/>
              <a:t>. </a:t>
            </a:r>
          </a:p>
          <a:p>
            <a:endParaRPr lang="en-US" b="1" baseline="0" dirty="0" smtClean="0"/>
          </a:p>
          <a:p>
            <a:r>
              <a:rPr lang="en-US" b="1" baseline="0" dirty="0" smtClean="0"/>
              <a:t>The competing result is that the </a:t>
            </a:r>
            <a:r>
              <a:rPr lang="en-US" b="1" dirty="0" smtClean="0"/>
              <a:t>shape features relevant to the target</a:t>
            </a:r>
            <a:r>
              <a:rPr lang="en-US" b="1" baseline="0" dirty="0" smtClean="0"/>
              <a:t> domain</a:t>
            </a:r>
            <a:r>
              <a:rPr lang="en-US" b="1" dirty="0" smtClean="0"/>
              <a:t> are preserved,</a:t>
            </a:r>
            <a:r>
              <a:rPr lang="en-US" b="1" baseline="0" dirty="0" smtClean="0"/>
              <a:t> and features not relevant to the target domain are changed.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1090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aseline="0" dirty="0">
                <a:solidFill>
                  <a:srgbClr val="000000"/>
                </a:solidFill>
              </a:rPr>
              <a:t>Let’s  first take a look at the details of the autoencoder.</a:t>
            </a:r>
          </a:p>
          <a:p>
            <a:endParaRPr lang="en-US" sz="1200" baseline="0" dirty="0">
              <a:solidFill>
                <a:srgbClr val="000000"/>
              </a:solidFill>
            </a:endParaRPr>
          </a:p>
          <a:p>
            <a:r>
              <a:rPr lang="en-US" sz="1200" baseline="0" dirty="0">
                <a:solidFill>
                  <a:srgbClr val="000000"/>
                </a:solidFill>
              </a:rPr>
              <a:t>[click]  As shown here, the input shapes are represented by point clouds.</a:t>
            </a:r>
          </a:p>
          <a:p>
            <a:endParaRPr lang="en-US" sz="1200" baseline="0" dirty="0">
              <a:solidFill>
                <a:srgbClr val="000000"/>
              </a:solidFill>
            </a:endParaRPr>
          </a:p>
          <a:p>
            <a:r>
              <a:rPr lang="en-US" sz="1200" baseline="0" dirty="0">
                <a:solidFill>
                  <a:srgbClr val="000000"/>
                </a:solidFill>
              </a:rPr>
              <a:t>[click] We extract shape features in different scales and process and </a:t>
            </a:r>
          </a:p>
          <a:p>
            <a:r>
              <a:rPr lang="en-US" sz="1200" baseline="0" dirty="0">
                <a:solidFill>
                  <a:srgbClr val="000000"/>
                </a:solidFill>
              </a:rPr>
              <a:t>[click] pool them into latent sub-vectors of size 64</a:t>
            </a:r>
          </a:p>
          <a:p>
            <a:r>
              <a:rPr lang="en-US" sz="1200" baseline="0" dirty="0">
                <a:solidFill>
                  <a:srgbClr val="000000"/>
                </a:solidFill>
              </a:rPr>
              <a:t>[click] and pad them with zeros to make their lengths 256.</a:t>
            </a:r>
          </a:p>
          <a:p>
            <a:endParaRPr lang="en-US" sz="1200" baseline="0" dirty="0">
              <a:solidFill>
                <a:srgbClr val="000000"/>
              </a:solidFill>
            </a:endParaRPr>
          </a:p>
          <a:p>
            <a:r>
              <a:rPr lang="en-US" sz="1200" baseline="0" dirty="0">
                <a:solidFill>
                  <a:srgbClr val="000000"/>
                </a:solidFill>
              </a:rPr>
              <a:t>Each of the padded vectors and </a:t>
            </a:r>
          </a:p>
          <a:p>
            <a:r>
              <a:rPr lang="en-US" sz="1200" baseline="0" dirty="0">
                <a:solidFill>
                  <a:srgbClr val="000000"/>
                </a:solidFill>
              </a:rPr>
              <a:t>[click] the concatenated overcomplete latent code are fed into the decoder.</a:t>
            </a:r>
          </a:p>
          <a:p>
            <a:endParaRPr lang="en-US" sz="1200" baseline="0" dirty="0">
              <a:solidFill>
                <a:srgbClr val="000000"/>
              </a:solidFill>
            </a:endParaRPr>
          </a:p>
          <a:p>
            <a:r>
              <a:rPr lang="en-US" sz="1200" baseline="0" dirty="0">
                <a:solidFill>
                  <a:srgbClr val="000000"/>
                </a:solidFill>
              </a:rPr>
              <a:t>[click]   the decoder outputs the reconstructed point clouds</a:t>
            </a:r>
          </a:p>
          <a:p>
            <a:endParaRPr lang="en-US" sz="1200" baseline="0" dirty="0">
              <a:solidFill>
                <a:srgbClr val="000000"/>
              </a:solidFill>
            </a:endParaRPr>
          </a:p>
          <a:p>
            <a:endParaRPr lang="en-US" sz="1200" baseline="0" dirty="0">
              <a:solidFill>
                <a:srgbClr val="000000"/>
              </a:solidFill>
            </a:endParaRPr>
          </a:p>
          <a:p>
            <a:endParaRPr lang="en-US" sz="1200" baseline="0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52117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aseline="0" dirty="0">
                <a:solidFill>
                  <a:srgbClr val="000000"/>
                </a:solidFill>
              </a:rPr>
              <a:t>In the loss function, </a:t>
            </a:r>
          </a:p>
          <a:p>
            <a:r>
              <a:rPr lang="en-US" sz="1200" baseline="0" dirty="0">
                <a:solidFill>
                  <a:srgbClr val="000000"/>
                </a:solidFill>
              </a:rPr>
              <a:t>[click] the first term sums up the EMD reconstruction errors for the 4 padded sub-vectors.</a:t>
            </a:r>
          </a:p>
          <a:p>
            <a:endParaRPr lang="en-US" sz="1200" baseline="0" dirty="0">
              <a:solidFill>
                <a:srgbClr val="000000"/>
              </a:solidFill>
            </a:endParaRPr>
          </a:p>
          <a:p>
            <a:r>
              <a:rPr lang="en-US" sz="1200" baseline="0" dirty="0">
                <a:solidFill>
                  <a:srgbClr val="000000"/>
                </a:solidFill>
              </a:rPr>
              <a:t>[click] The second term is the EMD reconstruction error for the overall latent code.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000456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the example input and output of the autoencoder.</a:t>
            </a:r>
          </a:p>
          <a:p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On the left,  we show the input point cloud.</a:t>
            </a:r>
          </a:p>
          <a:p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 In the middle, we show the reconstruction results from the four padded sub-vectors.</a:t>
            </a:r>
          </a:p>
          <a:p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 On the right, we show the reconstruction result from the </a:t>
            </a:r>
            <a:r>
              <a:rPr lang="en-US" dirty="0"/>
              <a:t>overcomplete 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latent code. 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r>
              <a:rPr lang="en-US" dirty="0"/>
              <a:t>The decoder output for the overcomplete latent code shows better reconstruction quality than those from the padded sub-vectors.  </a:t>
            </a:r>
          </a:p>
          <a:p>
            <a:r>
              <a:rPr lang="en-US" dirty="0"/>
              <a:t>But, all the reconstructions resemble the input shapes well. </a:t>
            </a:r>
            <a:r>
              <a:rPr lang="en-US" sz="1200" baseline="0" dirty="0">
                <a:solidFill>
                  <a:srgbClr val="000000"/>
                </a:solidFill>
              </a:rPr>
              <a:t> Each sub-vector itself has enough information for reconstructing the whole shape.</a:t>
            </a:r>
            <a:endParaRPr lang="en-US" dirty="0"/>
          </a:p>
          <a:p>
            <a:endParaRPr lang="en-US" dirty="0"/>
          </a:p>
          <a:p>
            <a:r>
              <a:rPr lang="en-US" dirty="0"/>
              <a:t>This  demonstrates the </a:t>
            </a:r>
            <a:r>
              <a:rPr lang="en-US" dirty="0" err="1"/>
              <a:t>overcompleteness</a:t>
            </a:r>
            <a:r>
              <a:rPr lang="en-US" dirty="0"/>
              <a:t> of our latent codes.  It will provide more degrees of freedom for the translator network to operate with.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021397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translator network itself is built on a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Wasserstein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GAN.  Taking the chair-table translation for example, 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during training,   we feed a batch of  a chairs to the translator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want  it to output [click] a batch of tables, under the guidance of the adversarial loss..</a:t>
            </a:r>
          </a:p>
          <a:p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Meanwhile,  [click] we also </a:t>
            </a:r>
            <a:r>
              <a:rPr lang="en-US" altLang="zh-C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feed a batch of tables to the translator and ask it to [click] output the same tables.</a:t>
            </a:r>
          </a:p>
          <a:p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done by enforcing a feature preservation loss here. </a:t>
            </a:r>
            <a:r>
              <a:rPr lang="en-US" altLang="zh-C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【click】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feature preservation loss is defined as L1 distance between the code before translation and after translation.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Here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the loss function for the translat</a:t>
            </a:r>
            <a:r>
              <a:rPr lang="en-US" altLang="zh-C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from X to Y.</a:t>
            </a:r>
          </a:p>
          <a:p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The first term includes the adversarial loss and gradient penalty loss in WGAN. </a:t>
            </a:r>
          </a:p>
          <a:p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The second loss term is the feature preservation loss.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49965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dirty="0">
                <a:solidFill>
                  <a:srgbClr val="000000"/>
                </a:solidFill>
              </a:rPr>
              <a:t>Of course, w</a:t>
            </a:r>
            <a:r>
              <a:rPr lang="en-US" sz="1200" dirty="0">
                <a:solidFill>
                  <a:srgbClr val="000000"/>
                </a:solidFill>
              </a:rPr>
              <a:t>e can also add a cycle</a:t>
            </a:r>
            <a:r>
              <a:rPr lang="en-US" sz="1200" baseline="0" dirty="0">
                <a:solidFill>
                  <a:srgbClr val="000000"/>
                </a:solidFill>
              </a:rPr>
              <a:t> loss when we train the two directions of transforms together.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077640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Here, we show a single example to demonstrate how different </a:t>
            </a:r>
            <a:r>
              <a:rPr lang="en-US" altLang="zh-CN" dirty="0"/>
              <a:t>combinations of </a:t>
            </a:r>
            <a:r>
              <a:rPr lang="en-US" dirty="0"/>
              <a:t>loss </a:t>
            </a:r>
            <a:r>
              <a:rPr lang="en-US" altLang="zh-CN" dirty="0"/>
              <a:t>terms </a:t>
            </a:r>
            <a:r>
              <a:rPr lang="en-US" dirty="0"/>
              <a:t>influence the </a:t>
            </a:r>
            <a:r>
              <a:rPr lang="en-US" altLang="zh-CN" dirty="0"/>
              <a:t>translation</a:t>
            </a:r>
            <a:r>
              <a:rPr lang="en-US" dirty="0"/>
              <a:t> result.</a:t>
            </a:r>
          </a:p>
          <a:p>
            <a:endParaRPr lang="en-US" dirty="0"/>
          </a:p>
          <a:p>
            <a:r>
              <a:rPr lang="en-US" altLang="zh-CN" dirty="0"/>
              <a:t>【</a:t>
            </a:r>
            <a:r>
              <a:rPr lang="en-US" altLang="zh-CN" dirty="0" err="1"/>
              <a:t>click】Here</a:t>
            </a:r>
            <a:r>
              <a:rPr lang="en-US" altLang="zh-CN" dirty="0"/>
              <a:t>, on the left, we show the input.</a:t>
            </a:r>
          </a:p>
          <a:p>
            <a:endParaRPr lang="en-US" altLang="zh-CN" dirty="0"/>
          </a:p>
          <a:p>
            <a:r>
              <a:rPr lang="en-US" altLang="zh-CN" dirty="0"/>
              <a:t>【</a:t>
            </a:r>
            <a:r>
              <a:rPr lang="en-US" altLang="zh-CN" dirty="0" err="1"/>
              <a:t>click】If</a:t>
            </a:r>
            <a:r>
              <a:rPr lang="en-US" altLang="zh-CN" dirty="0"/>
              <a:t> we only combine WGAN with a cycle loss, it doesn’t provide meaningful output.</a:t>
            </a:r>
          </a:p>
          <a:p>
            <a:endParaRPr lang="en-US" altLang="zh-CN" dirty="0"/>
          </a:p>
          <a:p>
            <a:r>
              <a:rPr lang="en-US" altLang="zh-CN" dirty="0"/>
              <a:t>【</a:t>
            </a:r>
            <a:r>
              <a:rPr lang="en-US" altLang="zh-CN" dirty="0" err="1"/>
              <a:t>click】However</a:t>
            </a:r>
            <a:r>
              <a:rPr lang="zh-CN" altLang="en-US" dirty="0"/>
              <a:t>， </a:t>
            </a:r>
            <a:r>
              <a:rPr lang="en-US" altLang="zh-CN" dirty="0"/>
              <a:t>combining WGAN with our feature preservation loss can give reasonable result.</a:t>
            </a:r>
          </a:p>
          <a:p>
            <a:endParaRPr lang="en-US" altLang="zh-CN" dirty="0"/>
          </a:p>
          <a:p>
            <a:r>
              <a:rPr lang="en-US" altLang="zh-CN" dirty="0"/>
              <a:t>【</a:t>
            </a:r>
            <a:r>
              <a:rPr lang="en-US" altLang="zh-CN" dirty="0" err="1"/>
              <a:t>click】Adding</a:t>
            </a:r>
            <a:r>
              <a:rPr lang="en-US" altLang="zh-CN" dirty="0"/>
              <a:t> a cycle loss to them can further improve the quality of the result.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868418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Our translator, working with our overcomplete autoencoder, can </a:t>
            </a:r>
            <a:r>
              <a:rPr lang="en-US" dirty="0"/>
              <a:t> facilitate an implicit disentanglement of the preserved and altered shape features.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To </a:t>
            </a:r>
            <a:r>
              <a:rPr lang="en-US" dirty="0"/>
              <a:t>examine this, </a:t>
            </a:r>
          </a:p>
          <a:p>
            <a:r>
              <a:rPr lang="en-US" dirty="0"/>
              <a:t>[click]  we plot latent code dimensions with the largest changes with orange bars, </a:t>
            </a:r>
          </a:p>
          <a:p>
            <a:r>
              <a:rPr lang="en-US" dirty="0"/>
              <a:t>[click]  and plot latent dimensions with smallest changes with blue bars.</a:t>
            </a:r>
          </a:p>
          <a:p>
            <a:endParaRPr lang="en-US" dirty="0"/>
          </a:p>
          <a:p>
            <a:r>
              <a:rPr lang="en-US" dirty="0"/>
              <a:t>We can observe that our network automatically learns the right features to preserve.  </a:t>
            </a:r>
          </a:p>
          <a:p>
            <a:r>
              <a:rPr lang="en-US" dirty="0"/>
              <a:t>[click] E.g., more coarser-scale features are preserved for the transform from skeleton to surface </a:t>
            </a:r>
          </a:p>
          <a:p>
            <a:endParaRPr lang="en-US" dirty="0"/>
          </a:p>
          <a:p>
            <a:r>
              <a:rPr lang="en-US" dirty="0"/>
              <a:t>[click] and more local features are preserved for letter transform from  G to R.</a:t>
            </a:r>
          </a:p>
          <a:p>
            <a:endParaRPr lang="en-US" dirty="0"/>
          </a:p>
          <a:p>
            <a:r>
              <a:rPr lang="en-US" dirty="0"/>
              <a:t>[click] For the translation from chair to table, coarse-level and fine-level features are both important.  So  some of them are preserved and some of them are changed.</a:t>
            </a:r>
          </a:p>
          <a:p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57855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Ok. Let’s see some results.</a:t>
            </a:r>
          </a:p>
          <a:p>
            <a:endParaRPr lang="en-US" dirty="0"/>
          </a:p>
          <a:p>
            <a:r>
              <a:rPr lang="en-US" dirty="0"/>
              <a:t>Here we show the translation </a:t>
            </a:r>
            <a:r>
              <a:rPr lang="en-US" altLang="zh-CN" dirty="0"/>
              <a:t>results from chairs to tables.</a:t>
            </a:r>
          </a:p>
          <a:p>
            <a:endParaRPr lang="en-US" dirty="0"/>
          </a:p>
          <a:p>
            <a:r>
              <a:rPr lang="en-US" altLang="zh-CN" dirty="0"/>
              <a:t>【click】 The first column shows the input </a:t>
            </a:r>
            <a:r>
              <a:rPr lang="en-US" altLang="zh-CN" dirty="0" err="1"/>
              <a:t>chairs,【click</a:t>
            </a:r>
            <a:r>
              <a:rPr lang="en-US" altLang="zh-CN" dirty="0"/>
              <a:t>】 and the second column shows the output tables. </a:t>
            </a:r>
          </a:p>
          <a:p>
            <a:r>
              <a:rPr lang="en-US" altLang="zh-CN" dirty="0"/>
              <a:t>We can see that they are quite similar in terms of leg styles . And the styles between chair seats and table tops are also very similar.</a:t>
            </a:r>
          </a:p>
          <a:p>
            <a:endParaRPr lang="en-US" dirty="0"/>
          </a:p>
          <a:p>
            <a:r>
              <a:rPr lang="en-US" altLang="zh-CN" dirty="0"/>
              <a:t>【click】 Here we show that simply retrieving a table from the training set for the input chair won’t give reasonable results.</a:t>
            </a:r>
          </a:p>
          <a:p>
            <a:endParaRPr lang="en-US" dirty="0"/>
          </a:p>
          <a:p>
            <a:r>
              <a:rPr lang="en-US" altLang="zh-CN" dirty="0"/>
              <a:t>【click】 We also show  the  retrieval result for the output table. It shows that there are no exactly the same tables in the training set.</a:t>
            </a:r>
          </a:p>
          <a:p>
            <a:endParaRPr lang="en-US" dirty="0"/>
          </a:p>
          <a:p>
            <a:r>
              <a:rPr lang="en-US" altLang="zh-CN" dirty="0"/>
              <a:t>【click】  here is the results for the other direction, i.e., from tables to chairs.</a:t>
            </a:r>
          </a:p>
          <a:p>
            <a:r>
              <a:rPr lang="en-US" altLang="zh-CN" dirty="0"/>
              <a:t>【click】 and we can get the same conclusions from the retrieval results.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594522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After we transform chairs into tables, </a:t>
            </a:r>
          </a:p>
          <a:p>
            <a:r>
              <a:rPr lang="en-US" baseline="0" dirty="0"/>
              <a:t>we can </a:t>
            </a:r>
            <a:r>
              <a:rPr lang="en-US" baseline="0" dirty="0" err="1"/>
              <a:t>upsample</a:t>
            </a:r>
            <a:r>
              <a:rPr lang="en-US" baseline="0" dirty="0"/>
              <a:t> the output point clouds in a manner similar to p2p-net.</a:t>
            </a:r>
          </a:p>
          <a:p>
            <a:endParaRPr lang="en-US" baseline="0" dirty="0"/>
          </a:p>
          <a:p>
            <a:r>
              <a:rPr lang="en-US" baseline="0" dirty="0"/>
              <a:t>[click]  Here we take the output of the 3rd layer of the decoder, </a:t>
            </a:r>
          </a:p>
          <a:p>
            <a:r>
              <a:rPr lang="en-US" baseline="0" dirty="0"/>
              <a:t>[click] and</a:t>
            </a:r>
            <a:r>
              <a:rPr lang="zh-CN" altLang="en-US" baseline="0" dirty="0"/>
              <a:t> </a:t>
            </a:r>
            <a:r>
              <a:rPr lang="en-US" baseline="0" dirty="0"/>
              <a:t>feed it to a fully connected layer.</a:t>
            </a:r>
          </a:p>
          <a:p>
            <a:endParaRPr lang="en-US" baseline="0" dirty="0"/>
          </a:p>
          <a:p>
            <a:r>
              <a:rPr lang="en-US" baseline="0" dirty="0"/>
              <a:t>[click] the fully connected layer predicts </a:t>
            </a:r>
            <a:r>
              <a:rPr lang="en-US" b="1" baseline="0" dirty="0"/>
              <a:t>m</a:t>
            </a:r>
            <a:r>
              <a:rPr lang="en-US" baseline="0" dirty="0"/>
              <a:t> displacement vectors for each point.</a:t>
            </a:r>
          </a:p>
          <a:p>
            <a:endParaRPr lang="en-US" baseline="0" dirty="0"/>
          </a:p>
          <a:p>
            <a:r>
              <a:rPr lang="en-US" baseline="0" dirty="0"/>
              <a:t>[click] After we apply the displacement vectors to the output point cloud of size</a:t>
            </a:r>
            <a:r>
              <a:rPr lang="en-US" b="1" baseline="0" dirty="0"/>
              <a:t> n</a:t>
            </a:r>
            <a:r>
              <a:rPr lang="en-US" baseline="0" dirty="0"/>
              <a:t>,  we can a get dense point cloud of size </a:t>
            </a:r>
            <a:r>
              <a:rPr lang="en-US" b="1" baseline="0" dirty="0"/>
              <a:t>m times 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5966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 transform is one of the most fundamental problem in computer graphics.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557247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network can also learn to change the attributes of 3D objects.</a:t>
            </a:r>
          </a:p>
          <a:p>
            <a:endParaRPr lang="en-US" dirty="0"/>
          </a:p>
          <a:p>
            <a:r>
              <a:rPr lang="en-US" baseline="0" dirty="0"/>
              <a:t>[click] </a:t>
            </a:r>
            <a:r>
              <a:rPr lang="en-US" dirty="0"/>
              <a:t>For example we can turn short tables into tall tables, after trained under the two input domains.</a:t>
            </a:r>
          </a:p>
          <a:p>
            <a:endParaRPr lang="en-US" dirty="0"/>
          </a:p>
          <a:p>
            <a:r>
              <a:rPr lang="en-US" baseline="0" dirty="0"/>
              <a:t>[click] </a:t>
            </a:r>
            <a:r>
              <a:rPr lang="en-US" dirty="0"/>
              <a:t>Of course, we can also turn tall tables into short tables.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843537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we show that our network can learn to </a:t>
            </a:r>
          </a:p>
          <a:p>
            <a:endParaRPr lang="en-US" dirty="0"/>
          </a:p>
          <a:p>
            <a:r>
              <a:rPr lang="en-US" dirty="0"/>
              <a:t>[click] remove parts  from 3D objects.  </a:t>
            </a:r>
          </a:p>
          <a:p>
            <a:endParaRPr lang="en-US" dirty="0"/>
          </a:p>
          <a:p>
            <a:r>
              <a:rPr lang="en-US" dirty="0"/>
              <a:t>[click] Or, add parts to 3D objects.</a:t>
            </a:r>
          </a:p>
          <a:p>
            <a:endParaRPr lang="en-US" dirty="0"/>
          </a:p>
          <a:p>
            <a:r>
              <a:rPr lang="en-US" altLang="zh-CN" dirty="0"/>
              <a:t>[click] The user can then get mesh editing results according to the transforms of the point clouds.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891463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We don’t have ground truth for the chair and table datasets. But we do have ground-truth in the </a:t>
            </a:r>
            <a:r>
              <a:rPr lang="en-US" sz="1200" dirty="0" err="1"/>
              <a:t>datasest</a:t>
            </a:r>
            <a:r>
              <a:rPr lang="en-US" sz="1200" dirty="0"/>
              <a:t> of P2P-net.</a:t>
            </a:r>
          </a:p>
          <a:p>
            <a:endParaRPr lang="en-US" sz="1200" dirty="0"/>
          </a:p>
          <a:p>
            <a:r>
              <a:rPr lang="en-US" sz="1200" dirty="0"/>
              <a:t>With the datasets of P2P-Net,  we can compare our results with different network configurations and baselines.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047568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The </a:t>
            </a:r>
            <a:r>
              <a:rPr lang="en-US" sz="1200" dirty="0" err="1"/>
              <a:t>quantitive</a:t>
            </a:r>
            <a:r>
              <a:rPr lang="en-US" sz="1200" dirty="0"/>
              <a:t> evaluation results show that our default network configuration produces most</a:t>
            </a:r>
            <a:r>
              <a:rPr lang="zh-CN" altLang="en-US" sz="1200" dirty="0"/>
              <a:t> </a:t>
            </a:r>
            <a:r>
              <a:rPr lang="en-US" altLang="zh-CN" sz="1200" dirty="0"/>
              <a:t>s</a:t>
            </a:r>
            <a:r>
              <a:rPr lang="en-US" sz="1200" dirty="0"/>
              <a:t>atisfactory results.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7150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As mentioned before,   depending solely on the input unpaired training domains, our network can learn both content transfer  and style transfer.</a:t>
            </a:r>
          </a:p>
          <a:p>
            <a:endParaRPr lang="en-US" sz="1200" dirty="0"/>
          </a:p>
          <a:p>
            <a:r>
              <a:rPr lang="en-US" sz="1200" dirty="0"/>
              <a:t>Here we show another set of examples.</a:t>
            </a:r>
          </a:p>
          <a:p>
            <a:endParaRPr lang="en-US" sz="1200" dirty="0"/>
          </a:p>
          <a:p>
            <a:r>
              <a:rPr lang="en-US" sz="1200" dirty="0"/>
              <a:t>[click]  On the left, we show content transfer from </a:t>
            </a:r>
            <a:r>
              <a:rPr lang="en-US" sz="1200" dirty="0" err="1"/>
              <a:t>from</a:t>
            </a:r>
            <a:r>
              <a:rPr lang="en-US" sz="1200" dirty="0"/>
              <a:t> M to N,  and from N to M.</a:t>
            </a:r>
          </a:p>
          <a:p>
            <a:endParaRPr lang="en-US" sz="1200" dirty="0"/>
          </a:p>
          <a:p>
            <a:r>
              <a:rPr lang="en-US" sz="1200" dirty="0"/>
              <a:t>[click]  On the right, we show style transfer  from wide fonts to narrow fonts,  and from narrow fonts to wide fonts.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89242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converted our point cloud results into images </a:t>
            </a:r>
          </a:p>
          <a:p>
            <a:r>
              <a:rPr lang="en-US" dirty="0"/>
              <a:t>and compare our results with unsupervised image translation networks, including </a:t>
            </a:r>
            <a:r>
              <a:rPr lang="en-US" dirty="0" err="1"/>
              <a:t>CycleGAN</a:t>
            </a:r>
            <a:r>
              <a:rPr lang="en-US" dirty="0"/>
              <a:t>, UNIT and MUNIT.</a:t>
            </a:r>
          </a:p>
          <a:p>
            <a:endParaRPr lang="en-US" dirty="0"/>
          </a:p>
          <a:p>
            <a:r>
              <a:rPr lang="en-US" dirty="0"/>
              <a:t>Here we show the results for style transfer.</a:t>
            </a:r>
          </a:p>
          <a:p>
            <a:endParaRPr lang="en-US" dirty="0"/>
          </a:p>
          <a:p>
            <a:r>
              <a:rPr lang="en-US" dirty="0"/>
              <a:t>[click] For thin to thick transform, the  results of the 4 networks are similarly good.</a:t>
            </a:r>
          </a:p>
          <a:p>
            <a:endParaRPr lang="en-US" dirty="0"/>
          </a:p>
          <a:p>
            <a:r>
              <a:rPr lang="en-US" dirty="0"/>
              <a:t>[click] However, for wide to narrow transform,  the image translation networks failed to give reasonable results, </a:t>
            </a:r>
          </a:p>
          <a:p>
            <a:r>
              <a:rPr lang="en-US" dirty="0"/>
              <a:t>that is probably because they don’t have a global understanding of the shape of the input letter.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731334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are the visual comparison for content transfer</a:t>
            </a:r>
          </a:p>
          <a:p>
            <a:r>
              <a:rPr lang="en-US" dirty="0"/>
              <a:t>.</a:t>
            </a:r>
          </a:p>
          <a:p>
            <a:r>
              <a:rPr lang="en-US" dirty="0"/>
              <a:t>Note that we have ground-truth for font content  transfer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479654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the ground-truth, we computed MSE and IOU for the whole test sets.  </a:t>
            </a:r>
          </a:p>
          <a:p>
            <a:endParaRPr lang="en-US" dirty="0"/>
          </a:p>
          <a:p>
            <a:r>
              <a:rPr lang="en-US" dirty="0"/>
              <a:t>These numbers show that our network produces the best results.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016103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conclude,</a:t>
            </a:r>
            <a:r>
              <a:rPr lang="en-US" baseline="0" dirty="0"/>
              <a:t>  we have presented </a:t>
            </a:r>
            <a:r>
              <a:rPr lang="en-US" dirty="0"/>
              <a:t>LOGAN,  an unsupervised network for  general-purpose shape transform.</a:t>
            </a:r>
            <a:r>
              <a:rPr lang="en-US" baseline="0" dirty="0"/>
              <a:t> </a:t>
            </a:r>
          </a:p>
          <a:p>
            <a:endParaRPr lang="en-US" baseline="0" dirty="0"/>
          </a:p>
          <a:p>
            <a:r>
              <a:rPr lang="en-US" altLang="zh-CN" dirty="0"/>
              <a:t>It </a:t>
            </a:r>
            <a:r>
              <a:rPr lang="en-US" dirty="0"/>
              <a:t>is robust and adapt well to different transformation tasks.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791657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Of</a:t>
            </a:r>
            <a:r>
              <a:rPr lang="en-US" baseline="0" dirty="0"/>
              <a:t> course, our network has its limitations.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r>
              <a:rPr lang="en-US" dirty="0"/>
              <a:t>One limitation is that, due to the nature of point cloud representations, the output shapes are not necessarily clean or compact.</a:t>
            </a:r>
          </a:p>
          <a:p>
            <a:endParaRPr lang="en-US" dirty="0"/>
          </a:p>
          <a:p>
            <a:r>
              <a:rPr lang="en-US" dirty="0"/>
              <a:t>Second,  our method assumes a “scale-wise alignment” between the input shapes. </a:t>
            </a:r>
          </a:p>
          <a:p>
            <a:endParaRPr lang="en-US" dirty="0"/>
          </a:p>
          <a:p>
            <a:r>
              <a:rPr lang="en-US" dirty="0"/>
              <a:t>On the right.  we show a result from LOGAN which was trained to transform a small arrow into a large arrow.</a:t>
            </a:r>
          </a:p>
          <a:p>
            <a:endParaRPr lang="en-US" dirty="0"/>
          </a:p>
          <a:p>
            <a:r>
              <a:rPr lang="en-US" dirty="0"/>
              <a:t>the result is unnatural because of lack of scale-wise alignment.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58202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Last year, at </a:t>
            </a:r>
            <a:r>
              <a:rPr lang="en-US" dirty="0" err="1"/>
              <a:t>siggraph</a:t>
            </a:r>
            <a:r>
              <a:rPr lang="en-US" dirty="0"/>
              <a:t>,   we presented P2P-NET and showed</a:t>
            </a:r>
            <a:r>
              <a:rPr lang="en-US" baseline="0" dirty="0"/>
              <a:t> that it can learn general-purpose shape transforms. 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examples,  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</a:t>
            </a:r>
            <a:r>
              <a:rPr lang="en-US" baseline="0" dirty="0"/>
              <a:t>rom 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keleton to surface,  or from cross-sectional profiles to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complete surface.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02557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Ok, this is the end of the presentation.</a:t>
            </a:r>
          </a:p>
          <a:p>
            <a:endParaRPr lang="en-US" dirty="0"/>
          </a:p>
          <a:p>
            <a:r>
              <a:rPr lang="en-US" dirty="0"/>
              <a:t>Code and data</a:t>
            </a:r>
            <a:r>
              <a:rPr lang="en-US" baseline="0" dirty="0"/>
              <a:t> of this work has been released on GitHub.  Welcome to have a try.</a:t>
            </a:r>
            <a:endParaRPr lang="en-US" dirty="0"/>
          </a:p>
          <a:p>
            <a:endParaRPr lang="en-US" dirty="0"/>
          </a:p>
          <a:p>
            <a:r>
              <a:rPr lang="en-US" dirty="0"/>
              <a:t>Btw, [click]  the letters here actually show a </a:t>
            </a:r>
            <a:r>
              <a:rPr lang="en-US" b="1" dirty="0"/>
              <a:t>puzzle</a:t>
            </a:r>
            <a:r>
              <a:rPr lang="en-US" dirty="0"/>
              <a:t>.  If you change the order of them, you will find that they actually can form exactly the two words “</a:t>
            </a:r>
            <a:r>
              <a:rPr lang="en-US" b="1" dirty="0" err="1"/>
              <a:t>siggraph</a:t>
            </a:r>
            <a:r>
              <a:rPr lang="en-US" b="1" dirty="0"/>
              <a:t> </a:t>
            </a:r>
            <a:r>
              <a:rPr lang="en-US" b="1" dirty="0" err="1"/>
              <a:t>asia</a:t>
            </a:r>
            <a:r>
              <a:rPr lang="en-US" b="1" dirty="0"/>
              <a:t>”.</a:t>
            </a:r>
          </a:p>
          <a:p>
            <a:endParaRPr lang="en-US" dirty="0"/>
          </a:p>
          <a:p>
            <a:r>
              <a:rPr lang="en-US" dirty="0"/>
              <a:t>Thanks for your attention.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34574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However, P2P-net</a:t>
            </a:r>
            <a:r>
              <a:rPr lang="en-US" baseline="0" dirty="0"/>
              <a:t> is a supervised network; it requires paired shapes for training.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Here, it shows that each skeleton is paired with its </a:t>
            </a:r>
            <a:r>
              <a:rPr lang="en-US" altLang="zh-CN" baseline="0" dirty="0"/>
              <a:t>ground-truth surface.</a:t>
            </a: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But paired shapes are not always available.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1588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For example, when the goal is to learn a shape transform between chairs and tables.</a:t>
            </a:r>
          </a:p>
          <a:p>
            <a:endParaRPr lang="en-US" baseline="0" dirty="0"/>
          </a:p>
          <a:p>
            <a:r>
              <a:rPr lang="en-US" baseline="0" dirty="0"/>
              <a:t>There does not really exist a natural pairing relationship between two sets of objects. </a:t>
            </a:r>
          </a:p>
          <a:p>
            <a:endParaRPr lang="en-US" baseline="0" dirty="0"/>
          </a:p>
          <a:p>
            <a:r>
              <a:rPr lang="en-US" baseline="0" dirty="0"/>
              <a:t>We need a technique for learning shape transform without supervision,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2069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similar problem</a:t>
            </a:r>
            <a:r>
              <a:rPr lang="en-US" baseline="0" dirty="0"/>
              <a:t> in image domain is unsupervised image-to-image translation.</a:t>
            </a:r>
          </a:p>
          <a:p>
            <a:endParaRPr lang="en-US" baseline="0" dirty="0"/>
          </a:p>
          <a:p>
            <a:r>
              <a:rPr lang="en-US" baseline="0" dirty="0"/>
              <a:t>In unsupervised image translation,  what is changed is usually the colors and textures, while shapes of objects are preserved. </a:t>
            </a:r>
          </a:p>
          <a:p>
            <a:endParaRPr lang="en-US" baseline="0" dirty="0"/>
          </a:p>
          <a:p>
            <a:r>
              <a:rPr lang="en-US" baseline="0" dirty="0"/>
              <a:t>That means there is not much geometric variation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14785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our work, </a:t>
            </a:r>
            <a:r>
              <a:rPr lang="en-US" baseline="0" dirty="0"/>
              <a:t> we present </a:t>
            </a:r>
            <a:r>
              <a:rPr lang="en-US" dirty="0"/>
              <a:t>LOGAN,  an </a:t>
            </a:r>
            <a:r>
              <a:rPr lang="en-US" b="1" dirty="0"/>
              <a:t>unsupervised</a:t>
            </a:r>
            <a:r>
              <a:rPr lang="en-US" dirty="0"/>
              <a:t> neural network for learning general-purpose shape transform.</a:t>
            </a:r>
            <a:r>
              <a:rPr lang="en-US" baseline="0" dirty="0"/>
              <a:t>  </a:t>
            </a:r>
          </a:p>
          <a:p>
            <a:endParaRPr lang="en-US" baseline="0" dirty="0"/>
          </a:p>
          <a:p>
            <a:r>
              <a:rPr lang="en-US" baseline="0" dirty="0"/>
              <a:t>It can transform a chair into a similar table,</a:t>
            </a:r>
          </a:p>
          <a:p>
            <a:endParaRPr lang="en-US" baseline="0" dirty="0"/>
          </a:p>
          <a:p>
            <a:r>
              <a:rPr lang="en-US" baseline="0" dirty="0"/>
              <a:t>[click]  or turn a  short table into a tall table.</a:t>
            </a:r>
          </a:p>
          <a:p>
            <a:endParaRPr lang="en-US" baseline="0" dirty="0"/>
          </a:p>
          <a:p>
            <a:r>
              <a:rPr lang="en-US" baseline="0" dirty="0"/>
              <a:t>[click] It can learn to transform a letter G into a letter R,  which is a content change,  and  the font style is preserved.</a:t>
            </a:r>
          </a:p>
          <a:p>
            <a:endParaRPr lang="en-US" baseline="0" dirty="0"/>
          </a:p>
          <a:p>
            <a:r>
              <a:rPr lang="en-US" baseline="0" dirty="0"/>
              <a:t>[click] It can also learn to transform thick letters into thin letters, which is a style change,   and  the content of the letters are preserved.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831266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In shape-to-shape translation, it is not clear what are the shape features that need to be preserved, and what are the shape features that should be changed.</a:t>
            </a:r>
          </a:p>
          <a:p>
            <a:endParaRPr lang="en-US" baseline="0" dirty="0"/>
          </a:p>
          <a:p>
            <a:r>
              <a:rPr lang="en-US" altLang="zh-CN" baseline="0" dirty="0"/>
              <a:t>Our network, LOGAN, is designed to address this challenge.</a:t>
            </a: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[click] LOGAN is short for </a:t>
            </a:r>
            <a:r>
              <a:rPr lang="en-US" altLang="zh-CN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Latent </a:t>
            </a:r>
            <a:r>
              <a:rPr lang="en-US" altLang="zh-CN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Overcomplete</a:t>
            </a:r>
            <a:r>
              <a:rPr lang="en-US" altLang="zh-CN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GAN. </a:t>
            </a:r>
            <a:r>
              <a:rPr lang="en-US" altLang="zh-CN" sz="1200" dirty="0">
                <a:solidFill>
                  <a:srgbClr val="000000"/>
                </a:solidFill>
              </a:rPr>
              <a:t>It  has</a:t>
            </a:r>
            <a:r>
              <a:rPr lang="en-US" altLang="zh-CN" sz="1200" baseline="0" dirty="0">
                <a:solidFill>
                  <a:srgbClr val="000000"/>
                </a:solidFill>
              </a:rPr>
              <a:t> two components.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2522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aseline="0" dirty="0">
                <a:solidFill>
                  <a:srgbClr val="000000"/>
                </a:solidFill>
              </a:rPr>
              <a:t>The  first component is a multi-scale autoencoder which encodes the two shape domains into the same common latent space which is overcomplete.</a:t>
            </a:r>
          </a:p>
          <a:p>
            <a:endParaRPr lang="en-US" sz="1200" baseline="0" dirty="0">
              <a:solidFill>
                <a:srgbClr val="000000"/>
              </a:solidFill>
            </a:endParaRPr>
          </a:p>
          <a:p>
            <a:r>
              <a:rPr lang="en-US" sz="1200" baseline="0" dirty="0">
                <a:solidFill>
                  <a:srgbClr val="000000"/>
                </a:solidFill>
              </a:rPr>
              <a:t>I will explain to you what do we mean by an overcomplete latent space a bit latter in this presentation.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4603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EB1899-4955-4720-BF42-64C48FBC6E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0878" b="9588"/>
          <a:stretch/>
        </p:blipFill>
        <p:spPr>
          <a:xfrm>
            <a:off x="1419224" y="666005"/>
            <a:ext cx="6305550" cy="2319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3700" y="2985093"/>
            <a:ext cx="7956599" cy="792087"/>
          </a:xfrm>
        </p:spPr>
        <p:txBody>
          <a:bodyPr anchor="b" anchorCtr="0">
            <a:normAutofit/>
          </a:bodyPr>
          <a:lstStyle>
            <a:lvl1pPr algn="ctr">
              <a:lnSpc>
                <a:spcPct val="8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8099" y="3847620"/>
            <a:ext cx="6387800" cy="270030"/>
          </a:xfrm>
        </p:spPr>
        <p:txBody>
          <a:bodyPr>
            <a:normAutofit/>
          </a:bodyPr>
          <a:lstStyle>
            <a:lvl1pPr marL="0" indent="0" algn="ctr">
              <a:buNone/>
              <a:defRPr sz="2200" b="1">
                <a:solidFill>
                  <a:srgbClr val="F7C90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52" name="TextBox 51"/>
          <p:cNvSpPr txBox="1"/>
          <p:nvPr userDrawn="1"/>
        </p:nvSpPr>
        <p:spPr>
          <a:xfrm>
            <a:off x="2465386" y="4369773"/>
            <a:ext cx="42132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AU" sz="1400" b="1" dirty="0">
                <a:solidFill>
                  <a:srgbClr val="63C9D7"/>
                </a:solidFill>
              </a:rPr>
              <a:t>sa2019.siggraph.org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9BC57C-2581-40A2-80E9-83B5A27C33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7579" y="4261999"/>
            <a:ext cx="323218" cy="3232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68F4A0-6EEA-488B-95F3-52684DBDD79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99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8600" y="4306238"/>
            <a:ext cx="278979" cy="27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713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697EC4B-CB8A-4337-AF73-9FD6B9771430}"/>
              </a:ext>
            </a:extLst>
          </p:cNvPr>
          <p:cNvSpPr/>
          <p:nvPr userDrawn="1"/>
        </p:nvSpPr>
        <p:spPr>
          <a:xfrm>
            <a:off x="0" y="971550"/>
            <a:ext cx="1403648" cy="719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91680" y="5740102"/>
            <a:ext cx="6083845" cy="93206"/>
          </a:xfrm>
          <a:prstGeom prst="rect">
            <a:avLst/>
          </a:prstGeom>
        </p:spPr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1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1896000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Black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E41941-1AFE-48DF-8FA0-A7BD1741AC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34"/>
          <a:stretch/>
        </p:blipFill>
        <p:spPr>
          <a:xfrm>
            <a:off x="0" y="-1"/>
            <a:ext cx="1493505" cy="17811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6071CFF-16D1-4046-851C-B754F4C34376}"/>
              </a:ext>
            </a:extLst>
          </p:cNvPr>
          <p:cNvSpPr/>
          <p:nvPr userDrawn="1"/>
        </p:nvSpPr>
        <p:spPr>
          <a:xfrm>
            <a:off x="0" y="1009650"/>
            <a:ext cx="1500188" cy="8048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96000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background"/>
          <p:cNvSpPr/>
          <p:nvPr userDrawn="1"/>
        </p:nvSpPr>
        <p:spPr>
          <a:xfrm>
            <a:off x="0" y="4731990"/>
            <a:ext cx="9144000" cy="4115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63885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Black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background"/>
          <p:cNvSpPr/>
          <p:nvPr userDrawn="1"/>
        </p:nvSpPr>
        <p:spPr>
          <a:xfrm>
            <a:off x="0" y="4731990"/>
            <a:ext cx="9144000" cy="4115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63885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E19C45-847B-4438-BC94-6B1BB77A0673}"/>
              </a:ext>
            </a:extLst>
          </p:cNvPr>
          <p:cNvSpPr/>
          <p:nvPr userDrawn="1"/>
        </p:nvSpPr>
        <p:spPr>
          <a:xfrm>
            <a:off x="0" y="957263"/>
            <a:ext cx="1352550" cy="64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60000" y="957263"/>
            <a:ext cx="8460000" cy="3419475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buFontTx/>
              <a:buNone/>
              <a:defRPr sz="4000" b="1">
                <a:solidFill>
                  <a:schemeClr val="accent1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93824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60003" y="2571750"/>
            <a:ext cx="7477125" cy="2232248"/>
          </a:xfrm>
        </p:spPr>
        <p:txBody>
          <a:bodyPr/>
          <a:lstStyle>
            <a:lvl1pPr>
              <a:spcAft>
                <a:spcPts val="0"/>
              </a:spcAft>
              <a:buFontTx/>
              <a:buNone/>
              <a:defRPr sz="4400" b="1">
                <a:solidFill>
                  <a:schemeClr val="tx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641239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358775" y="2427735"/>
            <a:ext cx="5653386" cy="639365"/>
          </a:xfrm>
        </p:spPr>
        <p:txBody>
          <a:bodyPr>
            <a:noAutofit/>
          </a:bodyPr>
          <a:lstStyle>
            <a:lvl1pPr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335B63-221B-41FE-BF74-7097B1E4CDBA}"/>
              </a:ext>
            </a:extLst>
          </p:cNvPr>
          <p:cNvSpPr txBox="1"/>
          <p:nvPr userDrawn="1"/>
        </p:nvSpPr>
        <p:spPr>
          <a:xfrm>
            <a:off x="343453" y="4783116"/>
            <a:ext cx="42132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AU" sz="1400" b="1" dirty="0">
                <a:solidFill>
                  <a:srgbClr val="63C9D7"/>
                </a:solidFill>
              </a:rPr>
              <a:t>sa2019.siggraph.org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9CED52-49F0-4DD5-8902-FEC19CAD04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827" y="4462909"/>
            <a:ext cx="323218" cy="3232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B96B1C-30FA-4A38-B5E8-8F6622803E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99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848" y="4485029"/>
            <a:ext cx="278979" cy="2789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57C495-80A7-416C-880E-9B4523C304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b="10178"/>
          <a:stretch/>
        </p:blipFill>
        <p:spPr>
          <a:xfrm>
            <a:off x="254643" y="0"/>
            <a:ext cx="5798916" cy="24086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9F2694-FEE9-452C-A326-2BBE12793A7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440287" y="3351930"/>
            <a:ext cx="1703713" cy="169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21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EB1899-4955-4720-BF42-64C48FBC6E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0878" b="9588"/>
          <a:stretch/>
        </p:blipFill>
        <p:spPr>
          <a:xfrm>
            <a:off x="38099" y="438402"/>
            <a:ext cx="6305550" cy="2319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137" y="2916378"/>
            <a:ext cx="7956599" cy="792087"/>
          </a:xfrm>
        </p:spPr>
        <p:txBody>
          <a:bodyPr anchor="b" anchorCtr="0">
            <a:normAutofit/>
          </a:bodyPr>
          <a:lstStyle>
            <a:lvl1pPr algn="l">
              <a:lnSpc>
                <a:spcPct val="8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6522" y="3791240"/>
            <a:ext cx="6387800" cy="27003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rgbClr val="F7C90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52" name="TextBox 51"/>
          <p:cNvSpPr txBox="1"/>
          <p:nvPr userDrawn="1"/>
        </p:nvSpPr>
        <p:spPr>
          <a:xfrm>
            <a:off x="314518" y="4783116"/>
            <a:ext cx="42132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AU" sz="1400" b="1" dirty="0">
                <a:solidFill>
                  <a:srgbClr val="63C9D7"/>
                </a:solidFill>
              </a:rPr>
              <a:t>sa2019.siggraph.org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9BC57C-2581-40A2-80E9-83B5A27C33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7892" y="4462909"/>
            <a:ext cx="323218" cy="3232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68F4A0-6EEA-488B-95F3-52684DBDD79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99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913" y="4485029"/>
            <a:ext cx="278979" cy="27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5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+ Collaborator Logo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0976512-A80C-4F6E-85A6-8B7C22A1A8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0878" b="9588"/>
          <a:stretch/>
        </p:blipFill>
        <p:spPr>
          <a:xfrm>
            <a:off x="5773435" y="104660"/>
            <a:ext cx="2722662" cy="10013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3BA21C-56A4-4E1E-B6CD-C38E7CD14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1796"/>
          <a:stretch/>
        </p:blipFill>
        <p:spPr>
          <a:xfrm>
            <a:off x="8507618" y="605337"/>
            <a:ext cx="408757" cy="462368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4227934"/>
            <a:ext cx="9144000" cy="915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E97FF3-0A42-4E86-ACB9-3C97FAEF59CC}"/>
              </a:ext>
            </a:extLst>
          </p:cNvPr>
          <p:cNvSpPr txBox="1"/>
          <p:nvPr userDrawn="1"/>
        </p:nvSpPr>
        <p:spPr>
          <a:xfrm>
            <a:off x="328913" y="4795981"/>
            <a:ext cx="42132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AU" sz="1400" b="1" dirty="0">
                <a:solidFill>
                  <a:srgbClr val="63C9D7"/>
                </a:solidFill>
              </a:rPr>
              <a:t>sa2019.siggraph.org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8DDB6D-4029-4BD2-AD8A-3E745C9064A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55499" y="4496250"/>
            <a:ext cx="323218" cy="3232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827F7E-0682-498C-92E3-87E13633656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9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624" y="4518370"/>
            <a:ext cx="278979" cy="27897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74DFE04-2B8B-463C-B459-3634C5E4B2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4137" y="2744922"/>
            <a:ext cx="7956599" cy="792087"/>
          </a:xfrm>
        </p:spPr>
        <p:txBody>
          <a:bodyPr anchor="b" anchorCtr="0">
            <a:normAutofit/>
          </a:bodyPr>
          <a:lstStyle>
            <a:lvl1pPr algn="l">
              <a:lnSpc>
                <a:spcPct val="8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2FEE5B1-148D-46A2-AC9E-FFAD986A3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522" y="3619784"/>
            <a:ext cx="6387800" cy="27003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rgbClr val="F7C90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20713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09613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9C7B677-5641-4DB8-A596-447109EDB5C1}"/>
              </a:ext>
            </a:extLst>
          </p:cNvPr>
          <p:cNvSpPr/>
          <p:nvPr userDrawn="1"/>
        </p:nvSpPr>
        <p:spPr>
          <a:xfrm>
            <a:off x="0" y="0"/>
            <a:ext cx="1495425" cy="1695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768" y="221460"/>
            <a:ext cx="7790620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767" y="975123"/>
            <a:ext cx="8619295" cy="3606397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03A7D6-031D-40DA-9D3D-1291850DF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171" t="13889" r="14248" b="13241"/>
          <a:stretch/>
        </p:blipFill>
        <p:spPr>
          <a:xfrm>
            <a:off x="8176381" y="178107"/>
            <a:ext cx="704851" cy="72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75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ack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380B11-5BC2-405C-9D9C-9CB315ABCC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64" t="4080" r="8664"/>
          <a:stretch/>
        </p:blipFill>
        <p:spPr>
          <a:xfrm>
            <a:off x="-1" y="0"/>
            <a:ext cx="1366839" cy="18180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09613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46466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4pPr>
              <a:defRPr>
                <a:solidFill>
                  <a:srgbClr val="63C9D7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403647" y="202500"/>
            <a:ext cx="7416715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tx1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1">
                <a:solidFill>
                  <a:srgbClr val="F7C80A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98312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196F97B-A197-4F03-B23B-1EDA7CDA7E38}"/>
              </a:ext>
            </a:extLst>
          </p:cNvPr>
          <p:cNvSpPr/>
          <p:nvPr userDrawn="1"/>
        </p:nvSpPr>
        <p:spPr>
          <a:xfrm>
            <a:off x="0" y="985838"/>
            <a:ext cx="1352550" cy="64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951310"/>
            <a:ext cx="4038600" cy="35778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550" y="951310"/>
            <a:ext cx="4038600" cy="35778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91680" y="5740102"/>
            <a:ext cx="6083845" cy="93206"/>
          </a:xfrm>
          <a:prstGeom prst="rect">
            <a:avLst/>
          </a:prstGeom>
        </p:spPr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1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4204712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microsoft.com/office/2007/relationships/hdphoto" Target="../media/hdphoto2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EE791147-9AA4-4CE9-931D-4937C3DDD6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l="374" t="6738" r="9919"/>
          <a:stretch/>
        </p:blipFill>
        <p:spPr>
          <a:xfrm>
            <a:off x="0" y="0"/>
            <a:ext cx="1328738" cy="1731174"/>
          </a:xfrm>
          <a:prstGeom prst="rect">
            <a:avLst/>
          </a:prstGeom>
        </p:spPr>
      </p:pic>
      <p:sp>
        <p:nvSpPr>
          <p:cNvPr id="22" name="Rectangle 21" descr="background"/>
          <p:cNvSpPr/>
          <p:nvPr userDrawn="1"/>
        </p:nvSpPr>
        <p:spPr>
          <a:xfrm>
            <a:off x="0" y="4782380"/>
            <a:ext cx="9144000" cy="3611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03648" y="205980"/>
            <a:ext cx="7477584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3648" y="951311"/>
            <a:ext cx="7477584" cy="360639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19348-F64F-477C-AA46-A398A5FA260B}"/>
              </a:ext>
            </a:extLst>
          </p:cNvPr>
          <p:cNvSpPr txBox="1"/>
          <p:nvPr userDrawn="1"/>
        </p:nvSpPr>
        <p:spPr>
          <a:xfrm>
            <a:off x="251519" y="4921408"/>
            <a:ext cx="86297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800" b="1" dirty="0">
                <a:solidFill>
                  <a:srgbClr val="FFFF00"/>
                </a:solidFill>
              </a:rPr>
              <a:t>CONFERENCE</a:t>
            </a:r>
            <a:r>
              <a:rPr lang="en-AU" sz="800" dirty="0">
                <a:solidFill>
                  <a:srgbClr val="FFFF00"/>
                </a:solidFill>
              </a:rPr>
              <a:t> </a:t>
            </a:r>
            <a:r>
              <a:rPr lang="en-AU" sz="800" dirty="0">
                <a:solidFill>
                  <a:schemeClr val="bg1">
                    <a:lumMod val="95000"/>
                  </a:schemeClr>
                </a:solidFill>
              </a:rPr>
              <a:t>17-20 November 2019</a:t>
            </a:r>
            <a:r>
              <a:rPr lang="en-AU" sz="800" dirty="0">
                <a:solidFill>
                  <a:srgbClr val="FFFF00"/>
                </a:solidFill>
              </a:rPr>
              <a:t>  -  </a:t>
            </a:r>
            <a:r>
              <a:rPr lang="en-AU" sz="800" b="1" dirty="0">
                <a:solidFill>
                  <a:srgbClr val="FFFF00"/>
                </a:solidFill>
              </a:rPr>
              <a:t>EXHIBITION</a:t>
            </a:r>
            <a:r>
              <a:rPr lang="en-AU" sz="800" dirty="0">
                <a:solidFill>
                  <a:srgbClr val="FFFF00"/>
                </a:solidFill>
              </a:rPr>
              <a:t> </a:t>
            </a:r>
            <a:r>
              <a:rPr lang="en-AU" sz="800" dirty="0">
                <a:solidFill>
                  <a:schemeClr val="bg1">
                    <a:lumMod val="95000"/>
                  </a:schemeClr>
                </a:solidFill>
              </a:rPr>
              <a:t>18-20 November 2019  </a:t>
            </a:r>
            <a:r>
              <a:rPr lang="en-AU" sz="800" dirty="0">
                <a:solidFill>
                  <a:srgbClr val="FFFF00"/>
                </a:solidFill>
              </a:rPr>
              <a:t>-  </a:t>
            </a:r>
            <a:r>
              <a:rPr lang="en-AU" sz="800" b="1" dirty="0">
                <a:solidFill>
                  <a:srgbClr val="FFFF00"/>
                </a:solidFill>
              </a:rPr>
              <a:t>BCEC</a:t>
            </a:r>
            <a:r>
              <a:rPr lang="en-AU" sz="800" dirty="0">
                <a:solidFill>
                  <a:srgbClr val="FFFF00"/>
                </a:solidFill>
              </a:rPr>
              <a:t>, Brisbane, AUSTRALIA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E7C0FD-F3AD-4AF5-91AC-9E38C4199075}"/>
              </a:ext>
            </a:extLst>
          </p:cNvPr>
          <p:cNvSpPr txBox="1"/>
          <p:nvPr userDrawn="1"/>
        </p:nvSpPr>
        <p:spPr>
          <a:xfrm>
            <a:off x="262767" y="4757490"/>
            <a:ext cx="86184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="1" u="sng" dirty="0">
                <a:solidFill>
                  <a:schemeClr val="bg1"/>
                </a:solidFill>
              </a:rPr>
              <a:t>SA2019.SIGGRAPH.ORG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D30EE3F-EADC-433F-9595-E182F54FBFDF}"/>
              </a:ext>
            </a:extLst>
          </p:cNvPr>
          <p:cNvCxnSpPr/>
          <p:nvPr userDrawn="1"/>
        </p:nvCxnSpPr>
        <p:spPr>
          <a:xfrm>
            <a:off x="-5754" y="4748786"/>
            <a:ext cx="9152843" cy="0"/>
          </a:xfrm>
          <a:prstGeom prst="line">
            <a:avLst/>
          </a:prstGeom>
          <a:ln w="63500">
            <a:solidFill>
              <a:srgbClr val="F7C8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971F218D-68C7-4D4D-AEF2-37BB7DA1480E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9880" y="4786662"/>
            <a:ext cx="323218" cy="32321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F30BD9A-7D45-4D67-8A67-86C66F94128A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43952" y="4816958"/>
            <a:ext cx="278979" cy="27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93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8" r:id="rId2"/>
    <p:sldLayoutId id="2147483683" r:id="rId3"/>
    <p:sldLayoutId id="2147483655" r:id="rId4"/>
    <p:sldLayoutId id="2147483689" r:id="rId5"/>
    <p:sldLayoutId id="2147483687" r:id="rId6"/>
    <p:sldLayoutId id="2147483680" r:id="rId7"/>
    <p:sldLayoutId id="2147483679" r:id="rId8"/>
    <p:sldLayoutId id="2147483661" r:id="rId9"/>
    <p:sldLayoutId id="2147483663" r:id="rId10"/>
    <p:sldLayoutId id="2147483685" r:id="rId11"/>
    <p:sldLayoutId id="2147483664" r:id="rId12"/>
    <p:sldLayoutId id="2147483686" r:id="rId13"/>
    <p:sldLayoutId id="2147483667" r:id="rId14"/>
    <p:sldLayoutId id="2147483665" r:id="rId15"/>
    <p:sldLayoutId id="2147483682" r:id="rId16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kangxue/LOGAN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26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12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jpe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12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jpe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0713B73-6855-45E6-A5D1-EA83E3940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612" y="904914"/>
            <a:ext cx="8671566" cy="1268278"/>
          </a:xfrm>
        </p:spPr>
        <p:txBody>
          <a:bodyPr>
            <a:noAutofit/>
          </a:bodyPr>
          <a:lstStyle/>
          <a:p>
            <a:r>
              <a:rPr lang="en-US" sz="3600" dirty="0"/>
              <a:t>LOGAN:   </a:t>
            </a:r>
            <a:br>
              <a:rPr lang="en-US" sz="3600" dirty="0"/>
            </a:br>
            <a:r>
              <a:rPr lang="en-US" sz="3600" dirty="0"/>
              <a:t>Unpaired Shape Transform in Latent </a:t>
            </a:r>
            <a:r>
              <a:rPr lang="en-US" altLang="zh-CN" sz="3600" dirty="0" err="1"/>
              <a:t>O</a:t>
            </a:r>
            <a:r>
              <a:rPr lang="en-US" sz="3600" dirty="0" err="1"/>
              <a:t>vercomplete</a:t>
            </a:r>
            <a:r>
              <a:rPr lang="en-US" sz="3600" dirty="0"/>
              <a:t> Space</a:t>
            </a:r>
            <a:endParaRPr lang="en-AU" sz="3600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54724" y="2339626"/>
            <a:ext cx="8827387" cy="1953677"/>
          </a:xfrm>
        </p:spPr>
        <p:txBody>
          <a:bodyPr>
            <a:noAutofit/>
          </a:bodyPr>
          <a:lstStyle/>
          <a:p>
            <a:r>
              <a:rPr lang="en-US" altLang="zh-CN" sz="1800" dirty="0"/>
              <a:t>Kangxue Yin</a:t>
            </a:r>
            <a:r>
              <a:rPr lang="en-US" altLang="zh-CN" sz="1800" b="0" dirty="0"/>
              <a:t>,     Simon Fraser University </a:t>
            </a:r>
          </a:p>
          <a:p>
            <a:r>
              <a:rPr lang="en-US" altLang="zh-CN" sz="1800" b="0" dirty="0" err="1"/>
              <a:t>Zhiqin</a:t>
            </a:r>
            <a:r>
              <a:rPr lang="en-US" altLang="zh-CN" sz="1800" b="0" dirty="0"/>
              <a:t> Chen,      Simon Fraser University   </a:t>
            </a:r>
          </a:p>
          <a:p>
            <a:r>
              <a:rPr lang="en-US" altLang="zh-CN" sz="1800" b="0" dirty="0"/>
              <a:t>Hui Huang,         Shenzhen University </a:t>
            </a:r>
          </a:p>
          <a:p>
            <a:r>
              <a:rPr lang="en-US" altLang="zh-CN" sz="1800" b="0" dirty="0"/>
              <a:t>Daniel Cohen-Or, </a:t>
            </a:r>
            <a:r>
              <a:rPr lang="en-US" altLang="zh-CN" sz="1800" b="0" baseline="30000" dirty="0"/>
              <a:t> </a:t>
            </a:r>
            <a:r>
              <a:rPr lang="en-US" altLang="zh-CN" sz="1800" b="0" dirty="0"/>
              <a:t>      Tel Aviv University </a:t>
            </a:r>
          </a:p>
          <a:p>
            <a:r>
              <a:rPr lang="en-US" altLang="zh-CN" sz="1800" b="0" dirty="0" err="1"/>
              <a:t>Hao</a:t>
            </a:r>
            <a:r>
              <a:rPr lang="en-US" altLang="zh-CN" sz="1800" b="0" dirty="0"/>
              <a:t>(Richard) Zhang,  Simon Fraser University </a:t>
            </a:r>
            <a:endParaRPr lang="en-US" sz="1800" b="0" baseline="30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D21D54-7492-445E-8A8E-7D61D7353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517" y="4412112"/>
            <a:ext cx="507099" cy="5086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7C8BFC-AE6D-4F3D-B64E-5FB382762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019" y="4412112"/>
            <a:ext cx="550937" cy="5086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D780C8-2C03-474B-93D1-CCC2DA795D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7115" y="4412112"/>
            <a:ext cx="745999" cy="5465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833F05-67DE-4B80-B287-766023CD7A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871" y="2268442"/>
            <a:ext cx="3410173" cy="1570944"/>
          </a:xfrm>
          <a:prstGeom prst="rect">
            <a:avLst/>
          </a:prstGeom>
          <a:effectLst>
            <a:reflection blurRad="6350" stA="52000" endA="300" endPos="26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73195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24421" y="226462"/>
            <a:ext cx="88516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LinBiolinumT"/>
              </a:rPr>
              <a:t>LOGAN </a:t>
            </a:r>
            <a:r>
              <a:rPr lang="en-US" sz="2400" b="1" dirty="0">
                <a:solidFill>
                  <a:srgbClr val="000000"/>
                </a:solidFill>
                <a:latin typeface="LinBiolinumT"/>
              </a:rPr>
              <a:t>Component 2.  Translator </a:t>
            </a:r>
            <a:endParaRPr lang="en-US" sz="24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204"/>
            <a:ext cx="9144000" cy="20950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9981AAD-C0F7-4751-BF5C-B44C3B5EA409}"/>
              </a:ext>
            </a:extLst>
          </p:cNvPr>
          <p:cNvSpPr/>
          <p:nvPr/>
        </p:nvSpPr>
        <p:spPr>
          <a:xfrm>
            <a:off x="5015535" y="1397175"/>
            <a:ext cx="2186930" cy="5165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476797-E3C3-431B-8E9B-740797D1199E}"/>
              </a:ext>
            </a:extLst>
          </p:cNvPr>
          <p:cNvSpPr/>
          <p:nvPr/>
        </p:nvSpPr>
        <p:spPr>
          <a:xfrm>
            <a:off x="2784092" y="3102782"/>
            <a:ext cx="3541552" cy="5165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026229" y="4270707"/>
            <a:ext cx="2570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Two loss terms compete!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29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07" y="1663701"/>
            <a:ext cx="9051193" cy="2222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4421" y="226462"/>
            <a:ext cx="88516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LinBiolinumT"/>
              </a:rPr>
              <a:t>Overcomplete common latent space</a:t>
            </a:r>
            <a:endParaRPr lang="en-US" sz="24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70AA90-FB19-4D63-940E-9837A2D6E822}"/>
              </a:ext>
            </a:extLst>
          </p:cNvPr>
          <p:cNvSpPr/>
          <p:nvPr/>
        </p:nvSpPr>
        <p:spPr>
          <a:xfrm>
            <a:off x="92807" y="2170322"/>
            <a:ext cx="1229217" cy="16169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4EC5FF-27B2-4036-BA73-8A5B303BF724}"/>
              </a:ext>
            </a:extLst>
          </p:cNvPr>
          <p:cNvSpPr/>
          <p:nvPr/>
        </p:nvSpPr>
        <p:spPr>
          <a:xfrm>
            <a:off x="1569068" y="1806766"/>
            <a:ext cx="1229217" cy="19804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7DBAA9-C4E6-49A2-81E7-2D1A5DF8163A}"/>
              </a:ext>
            </a:extLst>
          </p:cNvPr>
          <p:cNvSpPr/>
          <p:nvPr/>
        </p:nvSpPr>
        <p:spPr>
          <a:xfrm>
            <a:off x="3265664" y="1806766"/>
            <a:ext cx="1229217" cy="19804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C861ED-B485-4EB5-ABE6-015B5AA67804}"/>
              </a:ext>
            </a:extLst>
          </p:cNvPr>
          <p:cNvSpPr/>
          <p:nvPr/>
        </p:nvSpPr>
        <p:spPr>
          <a:xfrm>
            <a:off x="4494882" y="1806766"/>
            <a:ext cx="881350" cy="19804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DAE928-161A-429C-9505-021648E906AC}"/>
              </a:ext>
            </a:extLst>
          </p:cNvPr>
          <p:cNvSpPr/>
          <p:nvPr/>
        </p:nvSpPr>
        <p:spPr>
          <a:xfrm>
            <a:off x="5500174" y="1856246"/>
            <a:ext cx="327748" cy="19804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6201BE-5115-492E-A190-1A7F18E9317F}"/>
              </a:ext>
            </a:extLst>
          </p:cNvPr>
          <p:cNvSpPr/>
          <p:nvPr/>
        </p:nvSpPr>
        <p:spPr>
          <a:xfrm>
            <a:off x="6152919" y="1856246"/>
            <a:ext cx="1514819" cy="19804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99CB43-D2BB-4164-BE89-8D9DB473ECAE}"/>
              </a:ext>
            </a:extLst>
          </p:cNvPr>
          <p:cNvSpPr/>
          <p:nvPr/>
        </p:nvSpPr>
        <p:spPr>
          <a:xfrm>
            <a:off x="7791680" y="1856246"/>
            <a:ext cx="1259514" cy="19804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29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199" y="3479800"/>
            <a:ext cx="3940175" cy="10689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07" y="1257300"/>
            <a:ext cx="9051193" cy="2222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4421" y="226462"/>
            <a:ext cx="88516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LinBiolinumT"/>
              </a:rPr>
              <a:t>Overcomplete common latent space</a:t>
            </a:r>
            <a:endParaRPr lang="en-US" sz="24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26B6FB-6799-4A10-B6C1-F1C63A228925}"/>
              </a:ext>
            </a:extLst>
          </p:cNvPr>
          <p:cNvSpPr/>
          <p:nvPr/>
        </p:nvSpPr>
        <p:spPr>
          <a:xfrm>
            <a:off x="4176630" y="3479800"/>
            <a:ext cx="1639970" cy="1068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7EFCAD-9470-4F9F-9B54-6704D88C1D75}"/>
              </a:ext>
            </a:extLst>
          </p:cNvPr>
          <p:cNvSpPr/>
          <p:nvPr/>
        </p:nvSpPr>
        <p:spPr>
          <a:xfrm>
            <a:off x="6244389" y="3479800"/>
            <a:ext cx="1096211" cy="1068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07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855" y="754716"/>
            <a:ext cx="5870290" cy="32738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1811" y="3988674"/>
            <a:ext cx="11705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00000"/>
                </a:solidFill>
              </a:rPr>
              <a:t>Input</a:t>
            </a:r>
            <a:endParaRPr lang="en-US" sz="2000" b="1" dirty="0"/>
          </a:p>
        </p:txBody>
      </p:sp>
      <p:sp>
        <p:nvSpPr>
          <p:cNvPr id="5" name="Rectangle 4"/>
          <p:cNvSpPr/>
          <p:nvPr/>
        </p:nvSpPr>
        <p:spPr>
          <a:xfrm>
            <a:off x="5848133" y="3988674"/>
            <a:ext cx="26917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00000"/>
                </a:solidFill>
              </a:rPr>
              <a:t>Reconstruction</a:t>
            </a:r>
          </a:p>
          <a:p>
            <a:r>
              <a:rPr lang="en-US" sz="2000" b="1" dirty="0">
                <a:solidFill>
                  <a:srgbClr val="000000"/>
                </a:solidFill>
              </a:rPr>
              <a:t>from z</a:t>
            </a:r>
            <a:endParaRPr lang="en-US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3404380" y="3988674"/>
            <a:ext cx="26917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00000"/>
                </a:solidFill>
              </a:rPr>
              <a:t>Reconstruction</a:t>
            </a:r>
          </a:p>
          <a:p>
            <a:r>
              <a:rPr lang="en-US" sz="2000" b="1" dirty="0">
                <a:solidFill>
                  <a:srgbClr val="000000"/>
                </a:solidFill>
              </a:rPr>
              <a:t>from z</a:t>
            </a:r>
            <a:r>
              <a:rPr lang="en-US" sz="2000" b="1" baseline="-25000" dirty="0">
                <a:solidFill>
                  <a:srgbClr val="000000"/>
                </a:solidFill>
              </a:rPr>
              <a:t>1</a:t>
            </a:r>
            <a:r>
              <a:rPr lang="en-US" sz="2000" b="1" dirty="0">
                <a:solidFill>
                  <a:srgbClr val="000000"/>
                </a:solidFill>
              </a:rPr>
              <a:t> , z</a:t>
            </a:r>
            <a:r>
              <a:rPr lang="en-US" sz="2000" b="1" baseline="-25000" dirty="0">
                <a:solidFill>
                  <a:srgbClr val="000000"/>
                </a:solidFill>
              </a:rPr>
              <a:t>2</a:t>
            </a:r>
            <a:r>
              <a:rPr lang="en-US" sz="2000" b="1" dirty="0">
                <a:solidFill>
                  <a:srgbClr val="000000"/>
                </a:solidFill>
              </a:rPr>
              <a:t> , z</a:t>
            </a:r>
            <a:r>
              <a:rPr lang="en-US" sz="2000" b="1" baseline="-25000" dirty="0">
                <a:solidFill>
                  <a:srgbClr val="000000"/>
                </a:solidFill>
              </a:rPr>
              <a:t>3</a:t>
            </a:r>
            <a:r>
              <a:rPr lang="en-US" sz="2000" b="1" dirty="0">
                <a:solidFill>
                  <a:srgbClr val="000000"/>
                </a:solidFill>
              </a:rPr>
              <a:t> , z</a:t>
            </a:r>
            <a:r>
              <a:rPr lang="en-US" sz="2000" b="1" baseline="-25000" dirty="0">
                <a:solidFill>
                  <a:srgbClr val="000000"/>
                </a:solidFill>
              </a:rPr>
              <a:t>4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endParaRPr lang="en-US" sz="2000" b="1" dirty="0"/>
          </a:p>
        </p:txBody>
      </p:sp>
      <p:sp>
        <p:nvSpPr>
          <p:cNvPr id="7" name="Rectangle 6"/>
          <p:cNvSpPr/>
          <p:nvPr/>
        </p:nvSpPr>
        <p:spPr>
          <a:xfrm>
            <a:off x="324421" y="226462"/>
            <a:ext cx="88516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LinBiolinumT"/>
              </a:rPr>
              <a:t>Overcomplete common latent space</a:t>
            </a:r>
            <a:endParaRPr lang="en-US" sz="24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78499B-5191-4E66-997E-C32A121A2DE5}"/>
              </a:ext>
            </a:extLst>
          </p:cNvPr>
          <p:cNvSpPr/>
          <p:nvPr/>
        </p:nvSpPr>
        <p:spPr>
          <a:xfrm>
            <a:off x="1569068" y="688127"/>
            <a:ext cx="1835312" cy="38584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DFA96D-EB1F-470F-9F7A-69F345C02212}"/>
              </a:ext>
            </a:extLst>
          </p:cNvPr>
          <p:cNvSpPr/>
          <p:nvPr/>
        </p:nvSpPr>
        <p:spPr>
          <a:xfrm>
            <a:off x="3455960" y="688127"/>
            <a:ext cx="2157440" cy="40084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B44EF9-3D55-496E-B859-E78DDD32F902}"/>
              </a:ext>
            </a:extLst>
          </p:cNvPr>
          <p:cNvSpPr/>
          <p:nvPr/>
        </p:nvSpPr>
        <p:spPr>
          <a:xfrm>
            <a:off x="5722897" y="688127"/>
            <a:ext cx="2157440" cy="40084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69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7081" y="3585665"/>
            <a:ext cx="3997248" cy="6588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4421" y="226462"/>
            <a:ext cx="88516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LinBiolinumT"/>
              </a:rPr>
              <a:t>Translator</a:t>
            </a:r>
            <a:endParaRPr lang="en-US" sz="24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94647"/>
            <a:ext cx="9144000" cy="209509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8057" y="1190171"/>
            <a:ext cx="1146630" cy="8706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8056" y="2010328"/>
            <a:ext cx="1146631" cy="9794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143500" y="751627"/>
            <a:ext cx="3840845" cy="13091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837715" y="2010328"/>
            <a:ext cx="1146631" cy="9794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801255" y="2481943"/>
            <a:ext cx="3614059" cy="5077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3764643" y="4307977"/>
            <a:ext cx="7547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143500" y="4307977"/>
            <a:ext cx="7547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840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731" y="3510666"/>
            <a:ext cx="6091074" cy="7381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4421" y="226462"/>
            <a:ext cx="88516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LinBiolinumT"/>
              </a:rPr>
              <a:t>Translator</a:t>
            </a:r>
            <a:endParaRPr lang="en-US" sz="24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94647"/>
            <a:ext cx="9144000" cy="209509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781F0D8-6D2A-47BD-9B09-BA09CAED551B}"/>
              </a:ext>
            </a:extLst>
          </p:cNvPr>
          <p:cNvCxnSpPr/>
          <p:nvPr/>
        </p:nvCxnSpPr>
        <p:spPr>
          <a:xfrm>
            <a:off x="6565900" y="4248853"/>
            <a:ext cx="7547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18807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21" y="1414463"/>
            <a:ext cx="9048750" cy="201794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7092" y="3651833"/>
            <a:ext cx="11705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00000"/>
                </a:solidFill>
                <a:latin typeface="LinBiolinumT"/>
              </a:rPr>
              <a:t>Input</a:t>
            </a:r>
            <a:endParaRPr lang="en-US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2184635" y="3651833"/>
            <a:ext cx="23171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00000"/>
                </a:solidFill>
                <a:latin typeface="LinBiolinumT"/>
              </a:rPr>
              <a:t>WGAN + Cycle</a:t>
            </a:r>
            <a:endParaRPr lang="en-US" sz="2000" b="1" dirty="0"/>
          </a:p>
        </p:txBody>
      </p:sp>
      <p:sp>
        <p:nvSpPr>
          <p:cNvPr id="7" name="Rectangle 6"/>
          <p:cNvSpPr/>
          <p:nvPr/>
        </p:nvSpPr>
        <p:spPr>
          <a:xfrm>
            <a:off x="4709096" y="3651833"/>
            <a:ext cx="23171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00000"/>
                </a:solidFill>
                <a:latin typeface="LinBiolinumT"/>
              </a:rPr>
              <a:t>WGAN + FP</a:t>
            </a:r>
            <a:endParaRPr lang="en-US" sz="2000" b="1" dirty="0"/>
          </a:p>
        </p:txBody>
      </p:sp>
      <p:sp>
        <p:nvSpPr>
          <p:cNvPr id="8" name="Rectangle 7"/>
          <p:cNvSpPr/>
          <p:nvPr/>
        </p:nvSpPr>
        <p:spPr>
          <a:xfrm>
            <a:off x="6818991" y="3651833"/>
            <a:ext cx="23171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00000"/>
                </a:solidFill>
                <a:latin typeface="LinBiolinumT"/>
              </a:rPr>
              <a:t>WGAN + FP </a:t>
            </a:r>
            <a:r>
              <a:rPr lang="en-US" sz="2000" b="1" dirty="0">
                <a:solidFill>
                  <a:srgbClr val="000000"/>
                </a:solidFill>
                <a:latin typeface="LinBiolinumT"/>
              </a:rPr>
              <a:t>+ Cycle</a:t>
            </a:r>
            <a:endParaRPr lang="en-US" sz="2000" b="1" dirty="0"/>
          </a:p>
        </p:txBody>
      </p:sp>
      <p:sp>
        <p:nvSpPr>
          <p:cNvPr id="10" name="Rectangle 9"/>
          <p:cNvSpPr/>
          <p:nvPr/>
        </p:nvSpPr>
        <p:spPr>
          <a:xfrm>
            <a:off x="324421" y="226462"/>
            <a:ext cx="88516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LinBiolinumT"/>
              </a:rPr>
              <a:t>Ablation study of translation loss terms </a:t>
            </a:r>
            <a:endParaRPr lang="en-US" sz="24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7CB361-FAA4-41BB-93BD-D54664E500D1}"/>
              </a:ext>
            </a:extLst>
          </p:cNvPr>
          <p:cNvSpPr/>
          <p:nvPr/>
        </p:nvSpPr>
        <p:spPr>
          <a:xfrm>
            <a:off x="112265" y="804754"/>
            <a:ext cx="2072369" cy="33868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BF7076-6358-4103-B2C9-2B825487A274}"/>
              </a:ext>
            </a:extLst>
          </p:cNvPr>
          <p:cNvSpPr/>
          <p:nvPr/>
        </p:nvSpPr>
        <p:spPr>
          <a:xfrm>
            <a:off x="2154861" y="794382"/>
            <a:ext cx="2157440" cy="33972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E4E611-265B-4261-969F-4F4FE5EEBBE8}"/>
              </a:ext>
            </a:extLst>
          </p:cNvPr>
          <p:cNvSpPr/>
          <p:nvPr/>
        </p:nvSpPr>
        <p:spPr>
          <a:xfrm>
            <a:off x="6818991" y="781682"/>
            <a:ext cx="2157440" cy="34099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7F11C3-C925-40C0-B4FA-067E2A0D5902}"/>
              </a:ext>
            </a:extLst>
          </p:cNvPr>
          <p:cNvSpPr/>
          <p:nvPr/>
        </p:nvSpPr>
        <p:spPr>
          <a:xfrm>
            <a:off x="4493357" y="794382"/>
            <a:ext cx="2157440" cy="33972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91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12" grpId="0" animBg="1"/>
      <p:bldP spid="13" grpId="0" animBg="1"/>
      <p:bldP spid="1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82CA97-5C78-4325-A062-B9E107C42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" y="1257482"/>
            <a:ext cx="8839464" cy="23366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4421" y="226462"/>
            <a:ext cx="88516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LinBiolinumT"/>
              </a:rPr>
              <a:t>Visualization:  Latent code preservation/alteration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CE5025-17F4-4404-84D6-8399EA46652D}"/>
              </a:ext>
            </a:extLst>
          </p:cNvPr>
          <p:cNvSpPr/>
          <p:nvPr/>
        </p:nvSpPr>
        <p:spPr>
          <a:xfrm>
            <a:off x="2324364" y="3555998"/>
            <a:ext cx="65151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8000"/>
                </a:solidFill>
              </a:rPr>
              <a:t>Orange bars:  </a:t>
            </a:r>
            <a:r>
              <a:rPr lang="en-US" sz="2000" b="1" dirty="0"/>
              <a:t> dimensions with </a:t>
            </a:r>
            <a:r>
              <a:rPr lang="en-US" altLang="zh-CN" sz="2000" b="1" dirty="0"/>
              <a:t>largest</a:t>
            </a:r>
            <a:r>
              <a:rPr lang="en-US" sz="2000" b="1" dirty="0"/>
              <a:t> changes.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173BA"/>
                </a:solidFill>
              </a:rPr>
              <a:t>Blue bars:        </a:t>
            </a:r>
            <a:r>
              <a:rPr lang="en-US" sz="2000" b="1" dirty="0"/>
              <a:t>dimensions with smallest code changes.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712CB6-48F5-4F1B-AF46-E2E1BA5E191A}"/>
              </a:ext>
            </a:extLst>
          </p:cNvPr>
          <p:cNvSpPr/>
          <p:nvPr/>
        </p:nvSpPr>
        <p:spPr>
          <a:xfrm>
            <a:off x="50800" y="1625602"/>
            <a:ext cx="8788664" cy="6337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30BDF4-C60C-4DE1-A32D-8CE866C42087}"/>
              </a:ext>
            </a:extLst>
          </p:cNvPr>
          <p:cNvSpPr/>
          <p:nvPr/>
        </p:nvSpPr>
        <p:spPr>
          <a:xfrm>
            <a:off x="20406" y="2259306"/>
            <a:ext cx="8831758" cy="6356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47BA7F-F581-4F85-8F16-977E12F31204}"/>
              </a:ext>
            </a:extLst>
          </p:cNvPr>
          <p:cNvSpPr/>
          <p:nvPr/>
        </p:nvSpPr>
        <p:spPr>
          <a:xfrm>
            <a:off x="166924" y="2931110"/>
            <a:ext cx="8672540" cy="6356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08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24421" y="226462"/>
            <a:ext cx="88516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LinBiolinumT"/>
              </a:rPr>
              <a:t>Result:  Table ↔ Chair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0B7EDB1-EC33-4333-B898-B4F49CD59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821" y="688127"/>
            <a:ext cx="1907381" cy="35704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AD240E3-9B5D-4B08-9B05-C5552F7F4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1025" y="688126"/>
            <a:ext cx="1804511" cy="35790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023383-C53F-4744-810F-2875A6017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2918" y="610394"/>
            <a:ext cx="1944386" cy="36540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8BA6289-C83F-4B6B-AECD-7B515F78EE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731" y="760879"/>
            <a:ext cx="2018101" cy="346022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B6CB04E-544E-456B-98DC-CA406DCD6600}"/>
              </a:ext>
            </a:extLst>
          </p:cNvPr>
          <p:cNvSpPr/>
          <p:nvPr/>
        </p:nvSpPr>
        <p:spPr>
          <a:xfrm>
            <a:off x="4788801" y="4360119"/>
            <a:ext cx="21193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input table     output chair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77593D-7221-458E-94AC-0A2A8F29F9D1}"/>
              </a:ext>
            </a:extLst>
          </p:cNvPr>
          <p:cNvSpPr/>
          <p:nvPr/>
        </p:nvSpPr>
        <p:spPr>
          <a:xfrm>
            <a:off x="363583" y="4361521"/>
            <a:ext cx="23256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 input chair    output table</a:t>
            </a:r>
          </a:p>
        </p:txBody>
      </p:sp>
      <p:sp>
        <p:nvSpPr>
          <p:cNvPr id="22" name="Rounded Rectangle 14">
            <a:extLst>
              <a:ext uri="{FF2B5EF4-FFF2-40B4-BE49-F238E27FC236}">
                <a16:creationId xmlns:a16="http://schemas.microsoft.com/office/drawing/2014/main" id="{DF176F2E-5BCA-47ED-AE59-BB708CCF407D}"/>
              </a:ext>
            </a:extLst>
          </p:cNvPr>
          <p:cNvSpPr/>
          <p:nvPr/>
        </p:nvSpPr>
        <p:spPr>
          <a:xfrm>
            <a:off x="4785470" y="613174"/>
            <a:ext cx="1894589" cy="3722792"/>
          </a:xfrm>
          <a:prstGeom prst="roundRect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Rounded Rectangle 14">
            <a:extLst>
              <a:ext uri="{FF2B5EF4-FFF2-40B4-BE49-F238E27FC236}">
                <a16:creationId xmlns:a16="http://schemas.microsoft.com/office/drawing/2014/main" id="{41AB3968-D0F9-4990-9CE3-3F073BDF97BF}"/>
              </a:ext>
            </a:extLst>
          </p:cNvPr>
          <p:cNvSpPr/>
          <p:nvPr/>
        </p:nvSpPr>
        <p:spPr>
          <a:xfrm>
            <a:off x="465927" y="613174"/>
            <a:ext cx="2018101" cy="3722792"/>
          </a:xfrm>
          <a:prstGeom prst="roundRect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D8D1DD1-2E1F-4C64-8A6C-9FE22F16E423}"/>
              </a:ext>
            </a:extLst>
          </p:cNvPr>
          <p:cNvSpPr/>
          <p:nvPr/>
        </p:nvSpPr>
        <p:spPr>
          <a:xfrm>
            <a:off x="2689262" y="4231767"/>
            <a:ext cx="14961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/>
              <a:t>retrieved  closest </a:t>
            </a:r>
            <a:br>
              <a:rPr lang="en-US" sz="1400" b="1" dirty="0"/>
            </a:br>
            <a:r>
              <a:rPr lang="en-US" sz="1400" b="1" dirty="0"/>
              <a:t>training shapes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9023A16-17C3-43C2-AD4C-CAD3C94D99D7}"/>
              </a:ext>
            </a:extLst>
          </p:cNvPr>
          <p:cNvSpPr/>
          <p:nvPr/>
        </p:nvSpPr>
        <p:spPr>
          <a:xfrm>
            <a:off x="7034474" y="4198883"/>
            <a:ext cx="14961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/>
              <a:t>retrieved  closest </a:t>
            </a:r>
            <a:br>
              <a:rPr lang="en-US" sz="1400" b="1" dirty="0"/>
            </a:br>
            <a:r>
              <a:rPr lang="en-US" sz="1400" b="1" dirty="0"/>
              <a:t>training shapes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34E947D-25E9-4791-A1C3-08130C0EE725}"/>
              </a:ext>
            </a:extLst>
          </p:cNvPr>
          <p:cNvSpPr/>
          <p:nvPr/>
        </p:nvSpPr>
        <p:spPr>
          <a:xfrm>
            <a:off x="441731" y="650972"/>
            <a:ext cx="1006069" cy="40169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CD1FEA1-DBC7-4A4E-B6BA-DF6BD1AED994}"/>
              </a:ext>
            </a:extLst>
          </p:cNvPr>
          <p:cNvSpPr/>
          <p:nvPr/>
        </p:nvSpPr>
        <p:spPr>
          <a:xfrm>
            <a:off x="1415957" y="640600"/>
            <a:ext cx="1006069" cy="40292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F81A76D-CA82-4369-9D02-F45364AAEF61}"/>
              </a:ext>
            </a:extLst>
          </p:cNvPr>
          <p:cNvSpPr/>
          <p:nvPr/>
        </p:nvSpPr>
        <p:spPr>
          <a:xfrm>
            <a:off x="3373957" y="610394"/>
            <a:ext cx="937794" cy="36567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6AEF427-5BCA-47A7-8427-FC9A565B5484}"/>
              </a:ext>
            </a:extLst>
          </p:cNvPr>
          <p:cNvSpPr/>
          <p:nvPr/>
        </p:nvSpPr>
        <p:spPr>
          <a:xfrm>
            <a:off x="2508224" y="640600"/>
            <a:ext cx="858920" cy="36179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8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 animBg="1"/>
      <p:bldP spid="25" grpId="0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918" y="805426"/>
            <a:ext cx="7096682" cy="33833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4421" y="226462"/>
            <a:ext cx="88516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00"/>
                </a:solidFill>
                <a:latin typeface="LinBiolinumT"/>
              </a:rPr>
              <a:t>Upsampling</a:t>
            </a:r>
            <a:endParaRPr lang="en-US" sz="24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90DF41-0D4E-4E2A-915E-7DC88198BA0A}"/>
              </a:ext>
            </a:extLst>
          </p:cNvPr>
          <p:cNvSpPr/>
          <p:nvPr/>
        </p:nvSpPr>
        <p:spPr>
          <a:xfrm>
            <a:off x="556765" y="1917700"/>
            <a:ext cx="2072369" cy="17532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56059F-8A08-4A23-9D0E-F72223766348}"/>
              </a:ext>
            </a:extLst>
          </p:cNvPr>
          <p:cNvSpPr/>
          <p:nvPr/>
        </p:nvSpPr>
        <p:spPr>
          <a:xfrm>
            <a:off x="2938587" y="457294"/>
            <a:ext cx="1050180" cy="17586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FAFFB6-B67E-44D5-9F60-9EE1134CACC4}"/>
              </a:ext>
            </a:extLst>
          </p:cNvPr>
          <p:cNvSpPr/>
          <p:nvPr/>
        </p:nvSpPr>
        <p:spPr>
          <a:xfrm>
            <a:off x="4427258" y="2215906"/>
            <a:ext cx="3837823" cy="20901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1AB27B-21AF-4286-93EE-75106C1AB0AC}"/>
              </a:ext>
            </a:extLst>
          </p:cNvPr>
          <p:cNvSpPr/>
          <p:nvPr/>
        </p:nvSpPr>
        <p:spPr>
          <a:xfrm>
            <a:off x="4177280" y="805426"/>
            <a:ext cx="3544320" cy="14104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7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8" grpId="0" animBg="1"/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E7A78A00-AC61-4E4A-AE2A-F886FDE2E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536" y="2571750"/>
            <a:ext cx="2990158" cy="189851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DE12E87-3A75-4F98-92FE-E9BC317C6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254" y="2467922"/>
            <a:ext cx="2753416" cy="18394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61EF19-683B-4B30-B8F4-066E309FD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1694" y="2734246"/>
            <a:ext cx="2867137" cy="1573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1A9F86-3675-4060-9473-4480373C5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Shape transforms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EF229A7-95FB-4366-B4A1-A6038D83B892}"/>
              </a:ext>
            </a:extLst>
          </p:cNvPr>
          <p:cNvSpPr/>
          <p:nvPr/>
        </p:nvSpPr>
        <p:spPr>
          <a:xfrm>
            <a:off x="6831427" y="4225055"/>
            <a:ext cx="23125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 [Liu et al.  2019]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05505B-4CB5-4F2B-B913-C2E6B21082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8444" y="853265"/>
            <a:ext cx="3676777" cy="153357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10088FB-08BF-41FB-AFDE-719CB5ACDC9A}"/>
              </a:ext>
            </a:extLst>
          </p:cNvPr>
          <p:cNvSpPr/>
          <p:nvPr/>
        </p:nvSpPr>
        <p:spPr>
          <a:xfrm>
            <a:off x="2189573" y="2263138"/>
            <a:ext cx="29901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 [</a:t>
            </a:r>
            <a:r>
              <a:rPr lang="en-US" altLang="zh-CN" dirty="0" err="1"/>
              <a:t>Kazhdan</a:t>
            </a:r>
            <a:r>
              <a:rPr lang="en-US" altLang="zh-CN" dirty="0"/>
              <a:t> et al.  2013]</a:t>
            </a:r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541F53F-E432-4857-AD8F-F77E59F47196}"/>
              </a:ext>
            </a:extLst>
          </p:cNvPr>
          <p:cNvSpPr/>
          <p:nvPr/>
        </p:nvSpPr>
        <p:spPr>
          <a:xfrm>
            <a:off x="3929437" y="4225055"/>
            <a:ext cx="23125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 [Li et al.  2015]</a:t>
            </a:r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B740B12-B8FC-4E95-80B7-3B85E26F1829}"/>
              </a:ext>
            </a:extLst>
          </p:cNvPr>
          <p:cNvSpPr/>
          <p:nvPr/>
        </p:nvSpPr>
        <p:spPr>
          <a:xfrm>
            <a:off x="1137243" y="4225055"/>
            <a:ext cx="23125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 [Li et al.  2012]</a:t>
            </a:r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7CD5FD8-96D2-46AE-95BA-35E681F4A0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8488" y="845069"/>
            <a:ext cx="2611878" cy="1513497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4EA6543B-03D9-4901-88B7-78E74E7367CC}"/>
              </a:ext>
            </a:extLst>
          </p:cNvPr>
          <p:cNvSpPr/>
          <p:nvPr/>
        </p:nvSpPr>
        <p:spPr>
          <a:xfrm>
            <a:off x="5798140" y="2263138"/>
            <a:ext cx="23125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 [Song et al.  2017]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608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24421" y="226462"/>
            <a:ext cx="88516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LinBiolinumT"/>
              </a:rPr>
              <a:t>Result:  Tall Table ↔ Short Tale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6CB04E-544E-456B-98DC-CA406DCD6600}"/>
              </a:ext>
            </a:extLst>
          </p:cNvPr>
          <p:cNvSpPr/>
          <p:nvPr/>
        </p:nvSpPr>
        <p:spPr>
          <a:xfrm>
            <a:off x="1720101" y="4282984"/>
            <a:ext cx="18708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Short            Tall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C38C1F-2591-4907-B69F-20F4530CB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843" y="729660"/>
            <a:ext cx="5712531" cy="35825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BC6195C-49BF-41A6-B6AD-A8EEC243B8C0}"/>
              </a:ext>
            </a:extLst>
          </p:cNvPr>
          <p:cNvSpPr/>
          <p:nvPr/>
        </p:nvSpPr>
        <p:spPr>
          <a:xfrm>
            <a:off x="4762935" y="4282984"/>
            <a:ext cx="19285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Tall              Short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AC3AD6-96DC-4CF6-9848-37AFE4CA74E3}"/>
              </a:ext>
            </a:extLst>
          </p:cNvPr>
          <p:cNvSpPr/>
          <p:nvPr/>
        </p:nvSpPr>
        <p:spPr>
          <a:xfrm>
            <a:off x="1309023" y="650972"/>
            <a:ext cx="2758669" cy="40169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35E5D9-5D67-4DC9-B012-5AB79B0F9E16}"/>
              </a:ext>
            </a:extLst>
          </p:cNvPr>
          <p:cNvSpPr/>
          <p:nvPr/>
        </p:nvSpPr>
        <p:spPr>
          <a:xfrm>
            <a:off x="4317565" y="640600"/>
            <a:ext cx="2903133" cy="40292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92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826" y="840527"/>
            <a:ext cx="5088374" cy="37802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4421" y="226462"/>
            <a:ext cx="88516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LinBiolinumT"/>
              </a:rPr>
              <a:t>Result:  armchair ↔ armless chair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D26985-C84E-45C5-95DC-1ACEDC6346C9}"/>
              </a:ext>
            </a:extLst>
          </p:cNvPr>
          <p:cNvSpPr/>
          <p:nvPr/>
        </p:nvSpPr>
        <p:spPr>
          <a:xfrm>
            <a:off x="1718827" y="688127"/>
            <a:ext cx="2307308" cy="20423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B2B622-7A19-4C41-93E2-1E9BC23A18FB}"/>
              </a:ext>
            </a:extLst>
          </p:cNvPr>
          <p:cNvSpPr/>
          <p:nvPr/>
        </p:nvSpPr>
        <p:spPr>
          <a:xfrm>
            <a:off x="1718825" y="2747856"/>
            <a:ext cx="2307308" cy="18982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A2226E-3CA0-4225-8917-C4464AF47781}"/>
              </a:ext>
            </a:extLst>
          </p:cNvPr>
          <p:cNvSpPr/>
          <p:nvPr/>
        </p:nvSpPr>
        <p:spPr>
          <a:xfrm>
            <a:off x="4318546" y="688127"/>
            <a:ext cx="2526753" cy="39580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77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121" y="1036803"/>
            <a:ext cx="8575413" cy="34218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52BD50-AD90-4E3E-8B12-093DC2A45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2487" y="4734512"/>
            <a:ext cx="155179" cy="1481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602933B-8826-4119-9F61-610234145167}"/>
              </a:ext>
            </a:extLst>
          </p:cNvPr>
          <p:cNvSpPr/>
          <p:nvPr/>
        </p:nvSpPr>
        <p:spPr>
          <a:xfrm>
            <a:off x="324421" y="226462"/>
            <a:ext cx="88516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LinBiolinumT"/>
              </a:rPr>
              <a:t>Ablation study on datasets of P2P-NET</a:t>
            </a:r>
          </a:p>
        </p:txBody>
      </p:sp>
    </p:spTree>
    <p:extLst>
      <p:ext uri="{BB962C8B-B14F-4D97-AF65-F5344CB8AC3E}">
        <p14:creationId xmlns:p14="http://schemas.microsoft.com/office/powerpoint/2010/main" val="4971187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51" y="1453801"/>
            <a:ext cx="9025249" cy="17457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52BD50-AD90-4E3E-8B12-093DC2A45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2487" y="4734512"/>
            <a:ext cx="155179" cy="1481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239EB01-69B2-46CA-81A9-3171F7F94DC5}"/>
              </a:ext>
            </a:extLst>
          </p:cNvPr>
          <p:cNvSpPr/>
          <p:nvPr/>
        </p:nvSpPr>
        <p:spPr>
          <a:xfrm>
            <a:off x="324421" y="226462"/>
            <a:ext cx="88516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LinBiolinumT"/>
              </a:rPr>
              <a:t>Ablation study and comparison to baselines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66E75D-8EE4-4082-97E3-E0C9127FEFE3}"/>
              </a:ext>
            </a:extLst>
          </p:cNvPr>
          <p:cNvSpPr/>
          <p:nvPr/>
        </p:nvSpPr>
        <p:spPr>
          <a:xfrm>
            <a:off x="182251" y="2692139"/>
            <a:ext cx="8906498" cy="2542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5173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840584" y="1188447"/>
            <a:ext cx="3133091" cy="3128290"/>
          </a:xfrm>
          <a:prstGeom prst="roundRect">
            <a:avLst/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ounded Rectangle 10"/>
          <p:cNvSpPr/>
          <p:nvPr/>
        </p:nvSpPr>
        <p:spPr>
          <a:xfrm>
            <a:off x="4633844" y="1186823"/>
            <a:ext cx="3168032" cy="3128290"/>
          </a:xfrm>
          <a:prstGeom prst="roundRect">
            <a:avLst/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02A663-D907-43D7-8704-7F34C8603086}"/>
              </a:ext>
            </a:extLst>
          </p:cNvPr>
          <p:cNvSpPr/>
          <p:nvPr/>
        </p:nvSpPr>
        <p:spPr>
          <a:xfrm>
            <a:off x="4975192" y="3967800"/>
            <a:ext cx="13063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wide → narrow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296F7F-2537-49CC-A36E-FCCFBFD70088}"/>
              </a:ext>
            </a:extLst>
          </p:cNvPr>
          <p:cNvSpPr/>
          <p:nvPr/>
        </p:nvSpPr>
        <p:spPr>
          <a:xfrm>
            <a:off x="6416166" y="3967800"/>
            <a:ext cx="13063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narrow → wide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955176C-04E2-4CAD-BDAF-07B42091CEDF}"/>
              </a:ext>
            </a:extLst>
          </p:cNvPr>
          <p:cNvSpPr/>
          <p:nvPr/>
        </p:nvSpPr>
        <p:spPr>
          <a:xfrm>
            <a:off x="1416334" y="3995476"/>
            <a:ext cx="6960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M → 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B477BA-C043-4B07-A4C9-6CAEAEBCCE8F}"/>
              </a:ext>
            </a:extLst>
          </p:cNvPr>
          <p:cNvSpPr/>
          <p:nvPr/>
        </p:nvSpPr>
        <p:spPr>
          <a:xfrm>
            <a:off x="2653840" y="3995476"/>
            <a:ext cx="6960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N → 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4895613-86FB-46FF-A9D7-12BD3DC90F89}"/>
              </a:ext>
            </a:extLst>
          </p:cNvPr>
          <p:cNvSpPr/>
          <p:nvPr/>
        </p:nvSpPr>
        <p:spPr>
          <a:xfrm>
            <a:off x="324421" y="226462"/>
            <a:ext cx="88516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sz="2400" b="1" dirty="0">
              <a:solidFill>
                <a:srgbClr val="000000"/>
              </a:solidFill>
              <a:latin typeface="LinBiolinum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8BCE099-813E-4C51-A62F-5ACF63FD0450}"/>
              </a:ext>
            </a:extLst>
          </p:cNvPr>
          <p:cNvSpPr/>
          <p:nvPr/>
        </p:nvSpPr>
        <p:spPr>
          <a:xfrm>
            <a:off x="476821" y="378862"/>
            <a:ext cx="88516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Either content transfer or style transfer…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0DAAF2-763C-45C2-9683-040B0AA21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257" y="1237802"/>
            <a:ext cx="974934" cy="2790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F5F5B5-04B3-441F-8C3C-04EF669DE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1137" y="1219874"/>
            <a:ext cx="951772" cy="27907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279A332-AEBD-4633-86DE-C8F7FB5EF9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0388" y="1257711"/>
            <a:ext cx="1271492" cy="27528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AB1E5D-F233-4643-BE0F-CFA57A33EE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6658" y="1219756"/>
            <a:ext cx="1237714" cy="280596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6B2C2D4-4E6B-4409-9B28-9AE31FD7DBE1}"/>
              </a:ext>
            </a:extLst>
          </p:cNvPr>
          <p:cNvSpPr/>
          <p:nvPr/>
        </p:nvSpPr>
        <p:spPr>
          <a:xfrm>
            <a:off x="692776" y="1088542"/>
            <a:ext cx="3451816" cy="33104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1BE2574-5DB5-4671-946C-6A14F15D17B4}"/>
              </a:ext>
            </a:extLst>
          </p:cNvPr>
          <p:cNvSpPr/>
          <p:nvPr/>
        </p:nvSpPr>
        <p:spPr>
          <a:xfrm>
            <a:off x="4481832" y="1088542"/>
            <a:ext cx="3451816" cy="33104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2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F2DC0A-2BB9-49DA-9739-8FD35BBD3650}"/>
              </a:ext>
            </a:extLst>
          </p:cNvPr>
          <p:cNvSpPr/>
          <p:nvPr/>
        </p:nvSpPr>
        <p:spPr>
          <a:xfrm>
            <a:off x="476821" y="378862"/>
            <a:ext cx="88516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LOGAN vs. image translation networks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3DE82F5-91D3-4E9F-8ED6-0D5A6702F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71354"/>
            <a:ext cx="9144000" cy="220079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C06D176-0055-42D3-A406-A5CF80015F89}"/>
              </a:ext>
            </a:extLst>
          </p:cNvPr>
          <p:cNvSpPr/>
          <p:nvPr/>
        </p:nvSpPr>
        <p:spPr>
          <a:xfrm>
            <a:off x="1483889" y="3788426"/>
            <a:ext cx="14782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thin → thick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9A186BA-FE7F-40E6-BB26-4FB62EADA4B6}"/>
              </a:ext>
            </a:extLst>
          </p:cNvPr>
          <p:cNvSpPr/>
          <p:nvPr/>
        </p:nvSpPr>
        <p:spPr>
          <a:xfrm>
            <a:off x="6395237" y="3788426"/>
            <a:ext cx="18256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wide → narrow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BABD638-01F3-49EA-8BD8-99DD8D2F4ACA}"/>
              </a:ext>
            </a:extLst>
          </p:cNvPr>
          <p:cNvSpPr/>
          <p:nvPr/>
        </p:nvSpPr>
        <p:spPr>
          <a:xfrm>
            <a:off x="135927" y="1236827"/>
            <a:ext cx="4459564" cy="29517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CEDD34A-EAC3-478C-A745-85646ACBF220}"/>
              </a:ext>
            </a:extLst>
          </p:cNvPr>
          <p:cNvSpPr/>
          <p:nvPr/>
        </p:nvSpPr>
        <p:spPr>
          <a:xfrm>
            <a:off x="4595490" y="1236825"/>
            <a:ext cx="4459563" cy="29517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13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F2DC0A-2BB9-49DA-9739-8FD35BBD3650}"/>
              </a:ext>
            </a:extLst>
          </p:cNvPr>
          <p:cNvSpPr/>
          <p:nvPr/>
        </p:nvSpPr>
        <p:spPr>
          <a:xfrm>
            <a:off x="476821" y="378862"/>
            <a:ext cx="88516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LOGAN vs. image translation networks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0457C2-2D78-460D-918A-008EFE7C2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38" y="1504313"/>
            <a:ext cx="4181712" cy="21348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84A8A1-C52F-4EAC-909A-E847D932D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1652" y="1457796"/>
            <a:ext cx="4181710" cy="22279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4715077-1FEF-4B73-A154-FFDF47014802}"/>
              </a:ext>
            </a:extLst>
          </p:cNvPr>
          <p:cNvSpPr/>
          <p:nvPr/>
        </p:nvSpPr>
        <p:spPr>
          <a:xfrm>
            <a:off x="1595099" y="3804007"/>
            <a:ext cx="840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G → 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424DF5-999C-4B66-8431-D1034D0F7498}"/>
              </a:ext>
            </a:extLst>
          </p:cNvPr>
          <p:cNvSpPr/>
          <p:nvPr/>
        </p:nvSpPr>
        <p:spPr>
          <a:xfrm>
            <a:off x="6656500" y="3804007"/>
            <a:ext cx="9252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M → N</a:t>
            </a:r>
          </a:p>
        </p:txBody>
      </p:sp>
    </p:spTree>
    <p:extLst>
      <p:ext uri="{BB962C8B-B14F-4D97-AF65-F5344CB8AC3E}">
        <p14:creationId xmlns:p14="http://schemas.microsoft.com/office/powerpoint/2010/main" val="36787660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44D8FFE-0DBD-4AE6-8B39-A5F108FF5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72" y="1047750"/>
            <a:ext cx="8933547" cy="28309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32F2E3B-31BC-4741-89E8-8F432AB3EFDE}"/>
              </a:ext>
            </a:extLst>
          </p:cNvPr>
          <p:cNvSpPr/>
          <p:nvPr/>
        </p:nvSpPr>
        <p:spPr>
          <a:xfrm>
            <a:off x="182251" y="3397219"/>
            <a:ext cx="8906498" cy="403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F2DC0A-2BB9-49DA-9739-8FD35BBD3650}"/>
              </a:ext>
            </a:extLst>
          </p:cNvPr>
          <p:cNvSpPr/>
          <p:nvPr/>
        </p:nvSpPr>
        <p:spPr>
          <a:xfrm>
            <a:off x="476821" y="378862"/>
            <a:ext cx="88516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LOGAN vs. image translation networks </a:t>
            </a:r>
          </a:p>
        </p:txBody>
      </p:sp>
    </p:spTree>
    <p:extLst>
      <p:ext uri="{BB962C8B-B14F-4D97-AF65-F5344CB8AC3E}">
        <p14:creationId xmlns:p14="http://schemas.microsoft.com/office/powerpoint/2010/main" val="10587350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B759C8-A5E1-45D6-85DD-0636F431C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88" y="935763"/>
            <a:ext cx="1508081" cy="333535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4A6C34D-A9B7-4C74-B5F0-22B110242308}"/>
              </a:ext>
            </a:extLst>
          </p:cNvPr>
          <p:cNvSpPr/>
          <p:nvPr/>
        </p:nvSpPr>
        <p:spPr>
          <a:xfrm>
            <a:off x="5887756" y="4292613"/>
            <a:ext cx="822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G → R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B4BB722-FAD0-4742-8549-DF18F3C4B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0309" y="870446"/>
            <a:ext cx="1529991" cy="334262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FC12F75-931E-48D6-A62E-0A29FA8E1B9C}"/>
              </a:ext>
            </a:extLst>
          </p:cNvPr>
          <p:cNvSpPr/>
          <p:nvPr/>
        </p:nvSpPr>
        <p:spPr>
          <a:xfrm>
            <a:off x="7025633" y="4292613"/>
            <a:ext cx="1401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thick → thin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B660746-4D32-49BA-BDC2-300424B704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699" y="810891"/>
            <a:ext cx="2018101" cy="34602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A60796C-7518-4C83-9285-F0227E23BA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8217" y="913517"/>
            <a:ext cx="2498979" cy="335760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98DC3B1-BE46-4365-97E3-B984F02FDFD1}"/>
              </a:ext>
            </a:extLst>
          </p:cNvPr>
          <p:cNvSpPr/>
          <p:nvPr/>
        </p:nvSpPr>
        <p:spPr>
          <a:xfrm>
            <a:off x="664278" y="4292613"/>
            <a:ext cx="16067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Chair  →  Table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E732FE5-D9BC-4827-92E5-5A690F4BAB0B}"/>
              </a:ext>
            </a:extLst>
          </p:cNvPr>
          <p:cNvSpPr/>
          <p:nvPr/>
        </p:nvSpPr>
        <p:spPr>
          <a:xfrm>
            <a:off x="2630688" y="4292613"/>
            <a:ext cx="2608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Shor tables  →  tall tables</a:t>
            </a:r>
          </a:p>
        </p:txBody>
      </p:sp>
    </p:spTree>
    <p:extLst>
      <p:ext uri="{BB962C8B-B14F-4D97-AF65-F5344CB8AC3E}">
        <p14:creationId xmlns:p14="http://schemas.microsoft.com/office/powerpoint/2010/main" val="12058379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62768" y="221460"/>
            <a:ext cx="7790620" cy="639365"/>
          </a:xfrm>
        </p:spPr>
        <p:txBody>
          <a:bodyPr/>
          <a:lstStyle/>
          <a:p>
            <a:r>
              <a:rPr lang="en-US" dirty="0"/>
              <a:t>Limitation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A1787-22F8-4E1F-A728-1572FCABD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409" y="1671381"/>
            <a:ext cx="3062392" cy="21669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124922-A513-4C7C-B2CC-215DFE53A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71" y="1476333"/>
            <a:ext cx="3217601" cy="219083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C89ABA9-10D8-4AD4-AFC5-09E999AC8B6C}"/>
              </a:ext>
            </a:extLst>
          </p:cNvPr>
          <p:cNvSpPr/>
          <p:nvPr/>
        </p:nvSpPr>
        <p:spPr>
          <a:xfrm>
            <a:off x="2035878" y="3838337"/>
            <a:ext cx="5293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(a)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7CD2D8-B6C2-43A6-8F65-C06E1C711754}"/>
              </a:ext>
            </a:extLst>
          </p:cNvPr>
          <p:cNvSpPr/>
          <p:nvPr/>
        </p:nvSpPr>
        <p:spPr>
          <a:xfrm>
            <a:off x="6222624" y="3838337"/>
            <a:ext cx="5421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(b)</a:t>
            </a:r>
          </a:p>
        </p:txBody>
      </p:sp>
    </p:spTree>
    <p:extLst>
      <p:ext uri="{BB962C8B-B14F-4D97-AF65-F5344CB8AC3E}">
        <p14:creationId xmlns:p14="http://schemas.microsoft.com/office/powerpoint/2010/main" val="3117915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EB341F2B-C5E2-4359-805B-731CE4413096}"/>
              </a:ext>
            </a:extLst>
          </p:cNvPr>
          <p:cNvSpPr/>
          <p:nvPr/>
        </p:nvSpPr>
        <p:spPr>
          <a:xfrm>
            <a:off x="1310137" y="2351663"/>
            <a:ext cx="2049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skeleton →  surface</a:t>
            </a:r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B341F2B-C5E2-4359-805B-731CE4413096}"/>
              </a:ext>
            </a:extLst>
          </p:cNvPr>
          <p:cNvSpPr/>
          <p:nvPr/>
        </p:nvSpPr>
        <p:spPr>
          <a:xfrm>
            <a:off x="764823" y="4179433"/>
            <a:ext cx="3645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Incomplete scan → complete surface</a:t>
            </a:r>
            <a:endParaRPr lang="en-US" dirty="0"/>
          </a:p>
        </p:txBody>
      </p:sp>
      <p:pic>
        <p:nvPicPr>
          <p:cNvPr id="1026" name="Picture 2" descr="https://kangxue.org/images/p2p_intp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027" y="1050497"/>
            <a:ext cx="3895487" cy="177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1A9F86-3675-4060-9473-4480373C5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Learning shape transforms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B341F2B-C5E2-4359-805B-731CE4413096}"/>
              </a:ext>
            </a:extLst>
          </p:cNvPr>
          <p:cNvSpPr/>
          <p:nvPr/>
        </p:nvSpPr>
        <p:spPr>
          <a:xfrm>
            <a:off x="4755492" y="3516801"/>
            <a:ext cx="38049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/>
              <a:t>P2P-NET [Yin et al.  2018]</a:t>
            </a:r>
            <a:endParaRPr lang="en-US" sz="2400" b="1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B341F2B-C5E2-4359-805B-731CE4413096}"/>
              </a:ext>
            </a:extLst>
          </p:cNvPr>
          <p:cNvSpPr/>
          <p:nvPr/>
        </p:nvSpPr>
        <p:spPr>
          <a:xfrm>
            <a:off x="3970400" y="2714066"/>
            <a:ext cx="4340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Cross-sectional profiles → complete surface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565" y="2854169"/>
            <a:ext cx="3272866" cy="13252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137" y="1050497"/>
            <a:ext cx="2431144" cy="134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974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514" y="3616739"/>
            <a:ext cx="2574925" cy="639365"/>
          </a:xfrm>
        </p:spPr>
        <p:txBody>
          <a:bodyPr/>
          <a:lstStyle/>
          <a:p>
            <a:r>
              <a:rPr lang="en-US" altLang="zh-CN" b="0" dirty="0"/>
              <a:t>Thank you!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7752" y="3728984"/>
            <a:ext cx="4250495" cy="752075"/>
          </a:xfrm>
        </p:spPr>
        <p:txBody>
          <a:bodyPr>
            <a:normAutofit/>
          </a:bodyPr>
          <a:lstStyle/>
          <a:p>
            <a:r>
              <a:rPr lang="en-US" sz="2000" b="1" dirty="0"/>
              <a:t>Code and data are available:</a:t>
            </a:r>
            <a:br>
              <a:rPr lang="en-US" sz="2000" b="1" dirty="0"/>
            </a:br>
            <a:r>
              <a:rPr lang="en-US" sz="2000" b="1" dirty="0"/>
              <a:t> </a:t>
            </a:r>
            <a:r>
              <a:rPr lang="en-US" sz="2000" b="1" dirty="0">
                <a:hlinkClick r:id="rId3"/>
              </a:rPr>
              <a:t>https://github.com/kangxue/LOGAN</a:t>
            </a: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6" y="1722497"/>
            <a:ext cx="9144000" cy="1479499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20713B73-6855-45E6-A5D1-EA83E3940806}"/>
              </a:ext>
            </a:extLst>
          </p:cNvPr>
          <p:cNvSpPr txBox="1">
            <a:spLocks/>
          </p:cNvSpPr>
          <p:nvPr/>
        </p:nvSpPr>
        <p:spPr>
          <a:xfrm>
            <a:off x="235996" y="-84044"/>
            <a:ext cx="9144000" cy="136605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/>
          </a:p>
          <a:p>
            <a:r>
              <a:rPr lang="en-US" sz="2800" dirty="0"/>
              <a:t>LOGAN:   </a:t>
            </a:r>
          </a:p>
          <a:p>
            <a:r>
              <a:rPr lang="en-US" sz="2800" dirty="0"/>
              <a:t>Unpaired Shape Transform in Latent </a:t>
            </a:r>
            <a:r>
              <a:rPr lang="en-US" altLang="zh-CN" sz="2800" dirty="0"/>
              <a:t>O</a:t>
            </a:r>
            <a:r>
              <a:rPr lang="en-US" sz="2800" dirty="0"/>
              <a:t>vercomplete Space</a:t>
            </a:r>
            <a:endParaRPr lang="en-AU" sz="2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B8DED1-53F0-4357-BE3D-495049D5B74F}"/>
              </a:ext>
            </a:extLst>
          </p:cNvPr>
          <p:cNvSpPr/>
          <p:nvPr/>
        </p:nvSpPr>
        <p:spPr>
          <a:xfrm>
            <a:off x="70034" y="2571750"/>
            <a:ext cx="9053870" cy="7520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88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543" y="2016721"/>
            <a:ext cx="960725" cy="11943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63" y="1889228"/>
            <a:ext cx="1030856" cy="128157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B341F2B-C5E2-4359-805B-731CE4413096}"/>
              </a:ext>
            </a:extLst>
          </p:cNvPr>
          <p:cNvSpPr/>
          <p:nvPr/>
        </p:nvSpPr>
        <p:spPr>
          <a:xfrm>
            <a:off x="3511486" y="4097124"/>
            <a:ext cx="200888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b="1" dirty="0"/>
              <a:t>Paired shapes</a:t>
            </a:r>
            <a:endParaRPr lang="en-US" sz="2100" b="1" dirty="0"/>
          </a:p>
        </p:txBody>
      </p:sp>
      <p:pic>
        <p:nvPicPr>
          <p:cNvPr id="9" name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239" y="1555683"/>
            <a:ext cx="152441" cy="52601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0" name="pasted-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6056" y="1555683"/>
            <a:ext cx="152441" cy="52601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1" name="pasted-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3227" y="2044025"/>
            <a:ext cx="72541" cy="14184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2" name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239" y="2247196"/>
            <a:ext cx="152441" cy="52601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3" name="pasted-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6056" y="2247196"/>
            <a:ext cx="152441" cy="52601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4" name="pasted-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3227" y="2735537"/>
            <a:ext cx="72541" cy="14184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5" name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239" y="3023682"/>
            <a:ext cx="152441" cy="52601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6" name="pasted-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6056" y="3023682"/>
            <a:ext cx="152441" cy="52601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7" name="pasted-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3227" y="3512024"/>
            <a:ext cx="72541" cy="14184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8" name="pasted-image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6755" y="1356788"/>
            <a:ext cx="234273" cy="157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pasted-image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1858" y="1323355"/>
            <a:ext cx="218117" cy="172319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Shape 198"/>
              <p:cNvSpPr/>
              <p:nvPr/>
            </p:nvSpPr>
            <p:spPr>
              <a:xfrm rot="5400000">
                <a:off x="4356459" y="3488371"/>
                <a:ext cx="549395" cy="7995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0184" tIns="40184" rIns="40184" bIns="40184" numCol="1" anchor="ctr">
                <a:noAutofit/>
              </a:bodyPr>
              <a:lstStyle>
                <a:lvl1pPr defTabSz="821531">
                  <a:defRPr sz="4000">
                    <a:latin typeface="Adobe 繁黑體 Std B"/>
                    <a:ea typeface="Adobe 繁黑體 Std B"/>
                    <a:cs typeface="Adobe 繁黑體 Std B"/>
                    <a:sym typeface="Adobe 繁黑體 Std B"/>
                  </a:defRPr>
                </a:lvl1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latin typeface="Cambria Math" charset="0"/>
                        </a:rPr>
                        <m:t>⋯</m:t>
                      </m:r>
                    </m:oMath>
                  </m:oMathPara>
                </a14:m>
                <a:endParaRPr sz="2100" dirty="0">
                  <a:latin typeface="Adobe Clean" panose="020B0503020404020204" pitchFamily="34" charset="0"/>
                </a:endParaRPr>
              </a:p>
            </p:txBody>
          </p:sp>
        </mc:Choice>
        <mc:Fallback xmlns="">
          <p:sp>
            <p:nvSpPr>
              <p:cNvPr id="20" name="Shape 19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4356459" y="3488371"/>
                <a:ext cx="549395" cy="7995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itle 1"/>
          <p:cNvSpPr txBox="1">
            <a:spLocks/>
          </p:cNvSpPr>
          <p:nvPr/>
        </p:nvSpPr>
        <p:spPr>
          <a:xfrm>
            <a:off x="-5446406" y="2537515"/>
            <a:ext cx="7115237" cy="59941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B341F2B-C5E2-4359-805B-731CE4413096}"/>
              </a:ext>
            </a:extLst>
          </p:cNvPr>
          <p:cNvSpPr/>
          <p:nvPr/>
        </p:nvSpPr>
        <p:spPr>
          <a:xfrm>
            <a:off x="767842" y="3765313"/>
            <a:ext cx="1127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/>
              <a:t>Domain A</a:t>
            </a:r>
            <a:endParaRPr lang="en-US" b="1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B341F2B-C5E2-4359-805B-731CE4413096}"/>
              </a:ext>
            </a:extLst>
          </p:cNvPr>
          <p:cNvSpPr/>
          <p:nvPr/>
        </p:nvSpPr>
        <p:spPr>
          <a:xfrm>
            <a:off x="7439955" y="3765313"/>
            <a:ext cx="11176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/>
              <a:t>Domain B</a:t>
            </a:r>
            <a:endParaRPr lang="en-US" b="1" dirty="0"/>
          </a:p>
        </p:txBody>
      </p:sp>
      <p:sp>
        <p:nvSpPr>
          <p:cNvPr id="24" name="Right Arrow 23"/>
          <p:cNvSpPr/>
          <p:nvPr/>
        </p:nvSpPr>
        <p:spPr>
          <a:xfrm>
            <a:off x="2345768" y="2493928"/>
            <a:ext cx="314661" cy="397913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851" y="1771867"/>
            <a:ext cx="1083215" cy="7135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42" y="1771867"/>
            <a:ext cx="1162287" cy="76564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145" y="2572653"/>
            <a:ext cx="1116296" cy="9121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21" y="2554066"/>
            <a:ext cx="1197783" cy="978698"/>
          </a:xfrm>
          <a:prstGeom prst="rect">
            <a:avLst/>
          </a:prstGeom>
        </p:spPr>
      </p:pic>
      <p:sp>
        <p:nvSpPr>
          <p:cNvPr id="29" name="Flowchart: Alternate Process 28"/>
          <p:cNvSpPr/>
          <p:nvPr/>
        </p:nvSpPr>
        <p:spPr>
          <a:xfrm>
            <a:off x="152636" y="1713588"/>
            <a:ext cx="2053008" cy="1916719"/>
          </a:xfrm>
          <a:prstGeom prst="flowChartAlternateProcess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788B8BF-F7D5-42DA-9CBE-60FF8A97038A}"/>
              </a:ext>
            </a:extLst>
          </p:cNvPr>
          <p:cNvSpPr txBox="1"/>
          <p:nvPr/>
        </p:nvSpPr>
        <p:spPr>
          <a:xfrm>
            <a:off x="1595180" y="3255765"/>
            <a:ext cx="295274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altLang="zh-CN" sz="1013" dirty="0"/>
              <a:t>...</a:t>
            </a:r>
            <a:endParaRPr lang="en-US" sz="1013" dirty="0"/>
          </a:p>
        </p:txBody>
      </p:sp>
      <p:sp>
        <p:nvSpPr>
          <p:cNvPr id="31" name="Flowchart: Alternate Process 30"/>
          <p:cNvSpPr/>
          <p:nvPr/>
        </p:nvSpPr>
        <p:spPr>
          <a:xfrm>
            <a:off x="6851055" y="1713588"/>
            <a:ext cx="2124214" cy="1916719"/>
          </a:xfrm>
          <a:prstGeom prst="flowChartAlternateProcess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788B8BF-F7D5-42DA-9CBE-60FF8A97038A}"/>
              </a:ext>
            </a:extLst>
          </p:cNvPr>
          <p:cNvSpPr txBox="1"/>
          <p:nvPr/>
        </p:nvSpPr>
        <p:spPr>
          <a:xfrm>
            <a:off x="8430686" y="3260642"/>
            <a:ext cx="295274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altLang="zh-CN" sz="1013" dirty="0"/>
              <a:t>...</a:t>
            </a:r>
            <a:endParaRPr lang="en-US" sz="1013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281" y="1545583"/>
            <a:ext cx="806481" cy="5312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959" y="2165857"/>
            <a:ext cx="831111" cy="67909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518" y="2764610"/>
            <a:ext cx="715285" cy="88925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548" y="1534205"/>
            <a:ext cx="779063" cy="51320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41" y="2173066"/>
            <a:ext cx="802856" cy="65600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383" y="2853723"/>
            <a:ext cx="690967" cy="859021"/>
          </a:xfrm>
          <a:prstGeom prst="rect">
            <a:avLst/>
          </a:prstGeom>
        </p:spPr>
      </p:pic>
      <p:sp>
        <p:nvSpPr>
          <p:cNvPr id="40" name="Right Arrow 39"/>
          <p:cNvSpPr/>
          <p:nvPr/>
        </p:nvSpPr>
        <p:spPr>
          <a:xfrm flipH="1">
            <a:off x="5867957" y="2493222"/>
            <a:ext cx="348790" cy="397913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FB1A9F86-3675-4060-9473-4480373C5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68" y="221460"/>
            <a:ext cx="7790620" cy="639365"/>
          </a:xfrm>
        </p:spPr>
        <p:txBody>
          <a:bodyPr/>
          <a:lstStyle/>
          <a:p>
            <a:r>
              <a:rPr lang="en-US" altLang="zh-CN" dirty="0"/>
              <a:t>P2P-NET requires paired shapes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781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B1A9F86-3675-4060-9473-4480373C5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68" y="221460"/>
            <a:ext cx="7790620" cy="639365"/>
          </a:xfrm>
        </p:spPr>
        <p:txBody>
          <a:bodyPr/>
          <a:lstStyle/>
          <a:p>
            <a:r>
              <a:rPr lang="en-AU" dirty="0"/>
              <a:t>Unsupervised shape transform</a:t>
            </a:r>
          </a:p>
        </p:txBody>
      </p:sp>
      <p:pic>
        <p:nvPicPr>
          <p:cNvPr id="5" name="Picture 4" descr="Image result for chairs">
            <a:extLst>
              <a:ext uri="{FF2B5EF4-FFF2-40B4-BE49-F238E27FC236}">
                <a16:creationId xmlns:a16="http://schemas.microsoft.com/office/drawing/2014/main" id="{76AE2F04-E4FA-4F1D-92FB-5CA23E6E8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03" y="1979247"/>
            <a:ext cx="1195634" cy="119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mage result for chairs">
            <a:extLst>
              <a:ext uri="{FF2B5EF4-FFF2-40B4-BE49-F238E27FC236}">
                <a16:creationId xmlns:a16="http://schemas.microsoft.com/office/drawing/2014/main" id="{4D076ED2-4BA6-4721-85B9-75DF9660C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976" y="3166677"/>
            <a:ext cx="884852" cy="88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3C2F9A-7613-4354-A204-144ED8BD89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976" y="1158252"/>
            <a:ext cx="1090412" cy="1090412"/>
          </a:xfrm>
          <a:prstGeom prst="rect">
            <a:avLst/>
          </a:prstGeom>
        </p:spPr>
      </p:pic>
      <p:pic>
        <p:nvPicPr>
          <p:cNvPr id="8" name="Picture 7" descr="Image result for chairs">
            <a:extLst>
              <a:ext uri="{FF2B5EF4-FFF2-40B4-BE49-F238E27FC236}">
                <a16:creationId xmlns:a16="http://schemas.microsoft.com/office/drawing/2014/main" id="{C5119ECF-C8A3-4D10-BA24-79F050F10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236" y="1642685"/>
            <a:ext cx="737139" cy="101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70309B-2F12-432E-AA4B-D2192C5A75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9591" y="2743607"/>
            <a:ext cx="945429" cy="1067420"/>
          </a:xfrm>
          <a:prstGeom prst="rect">
            <a:avLst/>
          </a:prstGeom>
        </p:spPr>
      </p:pic>
      <p:pic>
        <p:nvPicPr>
          <p:cNvPr id="10" name="Picture 9" descr="Image result for table">
            <a:extLst>
              <a:ext uri="{FF2B5EF4-FFF2-40B4-BE49-F238E27FC236}">
                <a16:creationId xmlns:a16="http://schemas.microsoft.com/office/drawing/2014/main" id="{B0029E8F-87B7-42D1-948D-6531DA039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318" y="2422188"/>
            <a:ext cx="979134" cy="82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Image result for table">
            <a:extLst>
              <a:ext uri="{FF2B5EF4-FFF2-40B4-BE49-F238E27FC236}">
                <a16:creationId xmlns:a16="http://schemas.microsoft.com/office/drawing/2014/main" id="{49F7B160-97A9-4765-8DDD-B2C63EEB5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942" y="1336754"/>
            <a:ext cx="1341031" cy="89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Image result for table">
            <a:extLst>
              <a:ext uri="{FF2B5EF4-FFF2-40B4-BE49-F238E27FC236}">
                <a16:creationId xmlns:a16="http://schemas.microsoft.com/office/drawing/2014/main" id="{98F52D48-CE91-4A09-8DD1-83C40A1CB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317" y="2234056"/>
            <a:ext cx="1329809" cy="132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868E8B-72FA-42DA-8358-6B477369D7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29974" y="1638100"/>
            <a:ext cx="938172" cy="823090"/>
          </a:xfrm>
          <a:prstGeom prst="rect">
            <a:avLst/>
          </a:prstGeom>
        </p:spPr>
      </p:pic>
      <p:pic>
        <p:nvPicPr>
          <p:cNvPr id="14" name="Picture 13" descr="Image result for table">
            <a:extLst>
              <a:ext uri="{FF2B5EF4-FFF2-40B4-BE49-F238E27FC236}">
                <a16:creationId xmlns:a16="http://schemas.microsoft.com/office/drawing/2014/main" id="{AEFFECB2-6CE0-4FE8-BAD9-3A6E50D77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802" y="3078918"/>
            <a:ext cx="938172" cy="856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rrow: Left-Right 3">
            <a:extLst>
              <a:ext uri="{FF2B5EF4-FFF2-40B4-BE49-F238E27FC236}">
                <a16:creationId xmlns:a16="http://schemas.microsoft.com/office/drawing/2014/main" id="{8A641398-B6C9-4C2C-8D45-EA3FFE80658C}"/>
              </a:ext>
            </a:extLst>
          </p:cNvPr>
          <p:cNvSpPr/>
          <p:nvPr/>
        </p:nvSpPr>
        <p:spPr>
          <a:xfrm>
            <a:off x="4169576" y="2827187"/>
            <a:ext cx="519632" cy="339490"/>
          </a:xfrm>
          <a:prstGeom prst="left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/>
          </a:p>
        </p:txBody>
      </p:sp>
      <p:sp>
        <p:nvSpPr>
          <p:cNvPr id="16" name="Rectangle 15"/>
          <p:cNvSpPr/>
          <p:nvPr/>
        </p:nvSpPr>
        <p:spPr>
          <a:xfrm>
            <a:off x="1367992" y="4051529"/>
            <a:ext cx="181772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100" b="1" dirty="0">
                <a:solidFill>
                  <a:srgbClr val="000000"/>
                </a:solidFill>
              </a:rPr>
              <a:t>Domain A</a:t>
            </a:r>
            <a:endParaRPr lang="en-US" sz="2100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85108" y="4051529"/>
            <a:ext cx="181772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100" b="1" dirty="0">
                <a:solidFill>
                  <a:srgbClr val="000000"/>
                </a:solidFill>
              </a:rPr>
              <a:t>Domain B</a:t>
            </a:r>
            <a:endParaRPr lang="en-US" sz="2100" b="1" dirty="0">
              <a:solidFill>
                <a:srgbClr val="FF0000"/>
              </a:solidFill>
            </a:endParaRPr>
          </a:p>
        </p:txBody>
      </p:sp>
      <p:sp>
        <p:nvSpPr>
          <p:cNvPr id="20" name="Arrow: Left-Right 3">
            <a:extLst>
              <a:ext uri="{FF2B5EF4-FFF2-40B4-BE49-F238E27FC236}">
                <a16:creationId xmlns:a16="http://schemas.microsoft.com/office/drawing/2014/main" id="{FCD2157D-75CB-4976-855B-688548BBF932}"/>
              </a:ext>
            </a:extLst>
          </p:cNvPr>
          <p:cNvSpPr/>
          <p:nvPr/>
        </p:nvSpPr>
        <p:spPr>
          <a:xfrm>
            <a:off x="4169576" y="2827187"/>
            <a:ext cx="519632" cy="339490"/>
          </a:xfrm>
          <a:prstGeom prst="left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/>
          </a:p>
        </p:txBody>
      </p:sp>
      <p:sp>
        <p:nvSpPr>
          <p:cNvPr id="21" name="Arrow: Left-Right 3">
            <a:extLst>
              <a:ext uri="{FF2B5EF4-FFF2-40B4-BE49-F238E27FC236}">
                <a16:creationId xmlns:a16="http://schemas.microsoft.com/office/drawing/2014/main" id="{432D14F7-8147-4A76-A4B5-3B7B9D2ED1DF}"/>
              </a:ext>
            </a:extLst>
          </p:cNvPr>
          <p:cNvSpPr/>
          <p:nvPr/>
        </p:nvSpPr>
        <p:spPr>
          <a:xfrm>
            <a:off x="3875680" y="2567058"/>
            <a:ext cx="1326072" cy="859664"/>
          </a:xfrm>
          <a:prstGeom prst="left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448380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2978CA-11A5-4AE2-A99C-8A0812181FB7}"/>
              </a:ext>
            </a:extLst>
          </p:cNvPr>
          <p:cNvSpPr/>
          <p:nvPr/>
        </p:nvSpPr>
        <p:spPr>
          <a:xfrm>
            <a:off x="3571667" y="3995862"/>
            <a:ext cx="22011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b="1" dirty="0" err="1">
                <a:solidFill>
                  <a:srgbClr val="000000"/>
                </a:solidFill>
              </a:rPr>
              <a:t>CycleGAN</a:t>
            </a:r>
            <a:r>
              <a:rPr lang="en-US" altLang="zh-CN" sz="1400" dirty="0">
                <a:solidFill>
                  <a:srgbClr val="000000"/>
                </a:solidFill>
              </a:rPr>
              <a:t>  [Zhu et at. 2017]</a:t>
            </a:r>
            <a:endParaRPr lang="en-US" sz="1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B1A9F86-3675-4060-9473-4480373C5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68" y="221460"/>
            <a:ext cx="7790620" cy="639365"/>
          </a:xfrm>
        </p:spPr>
        <p:txBody>
          <a:bodyPr>
            <a:normAutofit fontScale="90000"/>
          </a:bodyPr>
          <a:lstStyle/>
          <a:p>
            <a:r>
              <a:rPr lang="en-AU" dirty="0"/>
              <a:t>Unsupervised image-to-Image translation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2978CA-11A5-4AE2-A99C-8A0812181FB7}"/>
              </a:ext>
            </a:extLst>
          </p:cNvPr>
          <p:cNvSpPr/>
          <p:nvPr/>
        </p:nvSpPr>
        <p:spPr>
          <a:xfrm>
            <a:off x="5906506" y="3995862"/>
            <a:ext cx="30147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000000"/>
                </a:solidFill>
              </a:rPr>
              <a:t>UNIT </a:t>
            </a:r>
            <a:r>
              <a:rPr lang="en-US" altLang="zh-CN" sz="1400" dirty="0">
                <a:solidFill>
                  <a:srgbClr val="000000"/>
                </a:solidFill>
              </a:rPr>
              <a:t>[Liu et at. 2017]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490" y="1121511"/>
            <a:ext cx="2947819" cy="27694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08839D-A22B-48DF-B62C-48DA341D4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5910" y="1121512"/>
            <a:ext cx="2500034" cy="266532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66987C-FDCD-4E0B-A9C3-1558E4B7714B}"/>
              </a:ext>
            </a:extLst>
          </p:cNvPr>
          <p:cNvSpPr/>
          <p:nvPr/>
        </p:nvSpPr>
        <p:spPr>
          <a:xfrm>
            <a:off x="604316" y="3995862"/>
            <a:ext cx="20114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b="1" dirty="0" err="1">
                <a:solidFill>
                  <a:srgbClr val="000000"/>
                </a:solidFill>
              </a:rPr>
              <a:t>DualGAN</a:t>
            </a:r>
            <a:r>
              <a:rPr lang="en-US" altLang="zh-CN" sz="1400" dirty="0">
                <a:solidFill>
                  <a:srgbClr val="000000"/>
                </a:solidFill>
              </a:rPr>
              <a:t>  [Yi et at. 2017]</a:t>
            </a:r>
            <a:endParaRPr lang="en-US" sz="1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BAA777-EB87-40AA-98A7-7623D80A0B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68" y="1372069"/>
            <a:ext cx="2479225" cy="239936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E466362-819A-49B2-8080-7EFE70379F24}"/>
              </a:ext>
            </a:extLst>
          </p:cNvPr>
          <p:cNvSpPr/>
          <p:nvPr/>
        </p:nvSpPr>
        <p:spPr>
          <a:xfrm>
            <a:off x="302435" y="1105965"/>
            <a:ext cx="23998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>
                <a:solidFill>
                  <a:srgbClr val="000000"/>
                </a:solidFill>
              </a:rPr>
              <a:t>Chinese painting    Oil painting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27696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B759C8-A5E1-45D6-85DD-0636F431C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88" y="935763"/>
            <a:ext cx="1508081" cy="333535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4A6C34D-A9B7-4C74-B5F0-22B110242308}"/>
              </a:ext>
            </a:extLst>
          </p:cNvPr>
          <p:cNvSpPr/>
          <p:nvPr/>
        </p:nvSpPr>
        <p:spPr>
          <a:xfrm>
            <a:off x="5887756" y="4255035"/>
            <a:ext cx="822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G → R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B4BB722-FAD0-4742-8549-DF18F3C4B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0309" y="870446"/>
            <a:ext cx="1529991" cy="334262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FC12F75-931E-48D6-A62E-0A29FA8E1B9C}"/>
              </a:ext>
            </a:extLst>
          </p:cNvPr>
          <p:cNvSpPr/>
          <p:nvPr/>
        </p:nvSpPr>
        <p:spPr>
          <a:xfrm>
            <a:off x="7309840" y="4255035"/>
            <a:ext cx="1401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thick → thin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B660746-4D32-49BA-BDC2-300424B704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699" y="810891"/>
            <a:ext cx="2018101" cy="34602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A60796C-7518-4C83-9285-F0227E23BA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8217" y="913517"/>
            <a:ext cx="2498979" cy="335760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98DC3B1-BE46-4365-97E3-B984F02FDFD1}"/>
              </a:ext>
            </a:extLst>
          </p:cNvPr>
          <p:cNvSpPr/>
          <p:nvPr/>
        </p:nvSpPr>
        <p:spPr>
          <a:xfrm>
            <a:off x="664278" y="4255035"/>
            <a:ext cx="16067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Chair  →  Table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E732FE5-D9BC-4827-92E5-5A690F4BAB0B}"/>
              </a:ext>
            </a:extLst>
          </p:cNvPr>
          <p:cNvSpPr/>
          <p:nvPr/>
        </p:nvSpPr>
        <p:spPr>
          <a:xfrm>
            <a:off x="2630688" y="4255035"/>
            <a:ext cx="2608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Shor tables  →  tall tables</a:t>
            </a:r>
          </a:p>
        </p:txBody>
      </p:sp>
    </p:spTree>
    <p:extLst>
      <p:ext uri="{BB962C8B-B14F-4D97-AF65-F5344CB8AC3E}">
        <p14:creationId xmlns:p14="http://schemas.microsoft.com/office/powerpoint/2010/main" val="18857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B1A9F86-3675-4060-9473-4480373C5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68" y="221460"/>
            <a:ext cx="7790620" cy="639365"/>
          </a:xfrm>
        </p:spPr>
        <p:txBody>
          <a:bodyPr/>
          <a:lstStyle/>
          <a:p>
            <a:r>
              <a:rPr lang="en-AU" dirty="0"/>
              <a:t>Unpaired shape transform</a:t>
            </a:r>
          </a:p>
        </p:txBody>
      </p:sp>
      <p:pic>
        <p:nvPicPr>
          <p:cNvPr id="5" name="Picture 4" descr="Image result for chairs">
            <a:extLst>
              <a:ext uri="{FF2B5EF4-FFF2-40B4-BE49-F238E27FC236}">
                <a16:creationId xmlns:a16="http://schemas.microsoft.com/office/drawing/2014/main" id="{76AE2F04-E4FA-4F1D-92FB-5CA23E6E8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03" y="1979247"/>
            <a:ext cx="1195634" cy="119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mage result for chairs">
            <a:extLst>
              <a:ext uri="{FF2B5EF4-FFF2-40B4-BE49-F238E27FC236}">
                <a16:creationId xmlns:a16="http://schemas.microsoft.com/office/drawing/2014/main" id="{4D076ED2-4BA6-4721-85B9-75DF9660C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976" y="3166677"/>
            <a:ext cx="884852" cy="88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3C2F9A-7613-4354-A204-144ED8BD89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976" y="1158252"/>
            <a:ext cx="1090412" cy="1090412"/>
          </a:xfrm>
          <a:prstGeom prst="rect">
            <a:avLst/>
          </a:prstGeom>
        </p:spPr>
      </p:pic>
      <p:pic>
        <p:nvPicPr>
          <p:cNvPr id="8" name="Picture 7" descr="Image result for chairs">
            <a:extLst>
              <a:ext uri="{FF2B5EF4-FFF2-40B4-BE49-F238E27FC236}">
                <a16:creationId xmlns:a16="http://schemas.microsoft.com/office/drawing/2014/main" id="{C5119ECF-C8A3-4D10-BA24-79F050F10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236" y="1642685"/>
            <a:ext cx="737139" cy="101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70309B-2F12-432E-AA4B-D2192C5A75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9591" y="2743607"/>
            <a:ext cx="945429" cy="1067420"/>
          </a:xfrm>
          <a:prstGeom prst="rect">
            <a:avLst/>
          </a:prstGeom>
        </p:spPr>
      </p:pic>
      <p:pic>
        <p:nvPicPr>
          <p:cNvPr id="10" name="Picture 9" descr="Image result for table">
            <a:extLst>
              <a:ext uri="{FF2B5EF4-FFF2-40B4-BE49-F238E27FC236}">
                <a16:creationId xmlns:a16="http://schemas.microsoft.com/office/drawing/2014/main" id="{B0029E8F-87B7-42D1-948D-6531DA039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318" y="2422188"/>
            <a:ext cx="979134" cy="82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Image result for table">
            <a:extLst>
              <a:ext uri="{FF2B5EF4-FFF2-40B4-BE49-F238E27FC236}">
                <a16:creationId xmlns:a16="http://schemas.microsoft.com/office/drawing/2014/main" id="{49F7B160-97A9-4765-8DDD-B2C63EEB5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942" y="1336754"/>
            <a:ext cx="1341031" cy="89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Image result for table">
            <a:extLst>
              <a:ext uri="{FF2B5EF4-FFF2-40B4-BE49-F238E27FC236}">
                <a16:creationId xmlns:a16="http://schemas.microsoft.com/office/drawing/2014/main" id="{98F52D48-CE91-4A09-8DD1-83C40A1CB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317" y="2234056"/>
            <a:ext cx="1329809" cy="132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868E8B-72FA-42DA-8358-6B477369D7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29974" y="1638100"/>
            <a:ext cx="938172" cy="823090"/>
          </a:xfrm>
          <a:prstGeom prst="rect">
            <a:avLst/>
          </a:prstGeom>
        </p:spPr>
      </p:pic>
      <p:pic>
        <p:nvPicPr>
          <p:cNvPr id="14" name="Picture 13" descr="Image result for table">
            <a:extLst>
              <a:ext uri="{FF2B5EF4-FFF2-40B4-BE49-F238E27FC236}">
                <a16:creationId xmlns:a16="http://schemas.microsoft.com/office/drawing/2014/main" id="{AEFFECB2-6CE0-4FE8-BAD9-3A6E50D77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802" y="3078918"/>
            <a:ext cx="938172" cy="856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rrow: Left-Right 3">
            <a:extLst>
              <a:ext uri="{FF2B5EF4-FFF2-40B4-BE49-F238E27FC236}">
                <a16:creationId xmlns:a16="http://schemas.microsoft.com/office/drawing/2014/main" id="{8A641398-B6C9-4C2C-8D45-EA3FFE80658C}"/>
              </a:ext>
            </a:extLst>
          </p:cNvPr>
          <p:cNvSpPr/>
          <p:nvPr/>
        </p:nvSpPr>
        <p:spPr>
          <a:xfrm>
            <a:off x="4169576" y="2827187"/>
            <a:ext cx="519632" cy="339490"/>
          </a:xfrm>
          <a:prstGeom prst="left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/>
          </a:p>
        </p:txBody>
      </p:sp>
      <p:sp>
        <p:nvSpPr>
          <p:cNvPr id="16" name="Rectangle 15"/>
          <p:cNvSpPr/>
          <p:nvPr/>
        </p:nvSpPr>
        <p:spPr>
          <a:xfrm>
            <a:off x="1367992" y="4051529"/>
            <a:ext cx="181772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100" b="1" dirty="0">
                <a:solidFill>
                  <a:srgbClr val="000000"/>
                </a:solidFill>
              </a:rPr>
              <a:t>Domain A</a:t>
            </a:r>
            <a:endParaRPr lang="en-US" sz="2100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85108" y="4051529"/>
            <a:ext cx="181772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100" b="1" dirty="0">
                <a:solidFill>
                  <a:srgbClr val="000000"/>
                </a:solidFill>
              </a:rPr>
              <a:t>Domain B</a:t>
            </a:r>
            <a:endParaRPr lang="en-US" sz="2100" b="1" dirty="0">
              <a:solidFill>
                <a:srgbClr val="FF0000"/>
              </a:solidFill>
            </a:endParaRPr>
          </a:p>
        </p:txBody>
      </p:sp>
      <p:sp>
        <p:nvSpPr>
          <p:cNvPr id="18" name="Arrow: Left-Right 3">
            <a:extLst>
              <a:ext uri="{FF2B5EF4-FFF2-40B4-BE49-F238E27FC236}">
                <a16:creationId xmlns:a16="http://schemas.microsoft.com/office/drawing/2014/main" id="{8A641398-B6C9-4C2C-8D45-EA3FFE80658C}"/>
              </a:ext>
            </a:extLst>
          </p:cNvPr>
          <p:cNvSpPr/>
          <p:nvPr/>
        </p:nvSpPr>
        <p:spPr>
          <a:xfrm>
            <a:off x="3875680" y="2567058"/>
            <a:ext cx="1326072" cy="859664"/>
          </a:xfrm>
          <a:prstGeom prst="left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200"/>
          </a:p>
        </p:txBody>
      </p:sp>
      <p:sp>
        <p:nvSpPr>
          <p:cNvPr id="19" name="Rectangle 18"/>
          <p:cNvSpPr/>
          <p:nvPr/>
        </p:nvSpPr>
        <p:spPr>
          <a:xfrm>
            <a:off x="3629851" y="2835247"/>
            <a:ext cx="18177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LOGAN</a:t>
            </a:r>
            <a:endParaRPr lang="en-U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65323" y="2679013"/>
            <a:ext cx="9189430" cy="4554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LOGAN = Latent </a:t>
            </a:r>
            <a:r>
              <a:rPr lang="en-US" altLang="zh-CN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Overcomplete</a:t>
            </a:r>
            <a:r>
              <a:rPr lang="en-US" altLang="zh-CN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GAN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89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4421" y="226462"/>
            <a:ext cx="88516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LinBiolinumT"/>
              </a:rPr>
              <a:t>LOGAN </a:t>
            </a:r>
            <a:r>
              <a:rPr lang="en-US" sz="2400" b="1" dirty="0">
                <a:solidFill>
                  <a:srgbClr val="000000"/>
                </a:solidFill>
                <a:latin typeface="LinBiolinumT"/>
              </a:rPr>
              <a:t>Component 1.  </a:t>
            </a:r>
            <a:r>
              <a:rPr lang="en-US" sz="2400" b="1" dirty="0" err="1">
                <a:solidFill>
                  <a:srgbClr val="000000"/>
                </a:solidFill>
                <a:latin typeface="LinBiolinumT"/>
              </a:rPr>
              <a:t>Autoencoder</a:t>
            </a:r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34" y="1504950"/>
            <a:ext cx="8983266" cy="22240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4421" y="3421260"/>
            <a:ext cx="23752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0000"/>
                </a:solidFill>
                <a:latin typeface="LinBiolinumT"/>
              </a:rPr>
              <a:t>Domain A and B</a:t>
            </a:r>
            <a:endParaRPr lang="en-US" sz="1400" b="1" dirty="0"/>
          </a:p>
        </p:txBody>
      </p:sp>
      <p:sp>
        <p:nvSpPr>
          <p:cNvPr id="7" name="Rectangle 6"/>
          <p:cNvSpPr/>
          <p:nvPr/>
        </p:nvSpPr>
        <p:spPr>
          <a:xfrm>
            <a:off x="7436421" y="3421260"/>
            <a:ext cx="23752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0000"/>
                </a:solidFill>
                <a:latin typeface="LinBiolinumT"/>
              </a:rPr>
              <a:t>Domain A and B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676035525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 Widescreen">
  <a:themeElements>
    <a:clrScheme name="CSIRO DATA61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30B787"/>
      </a:accent1>
      <a:accent2>
        <a:srgbClr val="007A53"/>
      </a:accent2>
      <a:accent3>
        <a:srgbClr val="6D2077"/>
      </a:accent3>
      <a:accent4>
        <a:srgbClr val="004B87"/>
      </a:accent4>
      <a:accent5>
        <a:srgbClr val="78BE20"/>
      </a:accent5>
      <a:accent6>
        <a:srgbClr val="2DCCD3"/>
      </a:accent6>
      <a:hlink>
        <a:srgbClr val="00313C"/>
      </a:hlink>
      <a:folHlink>
        <a:srgbClr val="E4002B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17331A9ACDE04E9A1939199952CD9E" ma:contentTypeVersion="10" ma:contentTypeDescription="Create a new document." ma:contentTypeScope="" ma:versionID="d8845ba6c843a72bcefd2de68f482aae">
  <xsd:schema xmlns:xsd="http://www.w3.org/2001/XMLSchema" xmlns:xs="http://www.w3.org/2001/XMLSchema" xmlns:p="http://schemas.microsoft.com/office/2006/metadata/properties" xmlns:ns2="1b4776ee-0c02-4645-88f0-0e957426af7a" xmlns:ns3="3fa00244-56bb-4583-b348-6dccedf0da9f" targetNamespace="http://schemas.microsoft.com/office/2006/metadata/properties" ma:root="true" ma:fieldsID="b0eba44f9de9de5ad832172cb99ebf1d" ns2:_="" ns3:_="">
    <xsd:import namespace="1b4776ee-0c02-4645-88f0-0e957426af7a"/>
    <xsd:import namespace="3fa00244-56bb-4583-b348-6dccedf0da9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4776ee-0c02-4645-88f0-0e957426af7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a00244-56bb-4583-b348-6dccedf0da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08831B4-E35F-4F03-BDD6-9CFE738E2033}">
  <ds:schemaRefs>
    <ds:schemaRef ds:uri="http://purl.org/dc/terms/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3fa00244-56bb-4583-b348-6dccedf0da9f"/>
    <ds:schemaRef ds:uri="1b4776ee-0c02-4645-88f0-0e957426af7a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6F016A0-EA75-41CF-A839-428D8527C5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b4776ee-0c02-4645-88f0-0e957426af7a"/>
    <ds:schemaRef ds:uri="3fa00244-56bb-4583-b348-6dccedf0da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0BC6E63-945C-4F34-84F2-AAACAD3C0F7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Data61 PowerPoint Widescreen</Template>
  <TotalTime>2330</TotalTime>
  <Words>2379</Words>
  <Application>Microsoft Office PowerPoint</Application>
  <PresentationFormat>On-screen Show (16:9)</PresentationFormat>
  <Paragraphs>321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Adobe Clean</vt:lpstr>
      <vt:lpstr>Adobe 繁黑體 Std B</vt:lpstr>
      <vt:lpstr>LinBiolinumT</vt:lpstr>
      <vt:lpstr>宋体</vt:lpstr>
      <vt:lpstr>Arial</vt:lpstr>
      <vt:lpstr>Calibri</vt:lpstr>
      <vt:lpstr>Cambria Math</vt:lpstr>
      <vt:lpstr>PowerPoint Widescreen</vt:lpstr>
      <vt:lpstr>LOGAN:    Unpaired Shape Transform in Latent Overcomplete Space</vt:lpstr>
      <vt:lpstr>Shape transforms</vt:lpstr>
      <vt:lpstr>Learning shape transforms</vt:lpstr>
      <vt:lpstr>P2P-NET requires paired shapes</vt:lpstr>
      <vt:lpstr>Unsupervised shape transform</vt:lpstr>
      <vt:lpstr>Unsupervised image-to-Image translation</vt:lpstr>
      <vt:lpstr>LOGAN</vt:lpstr>
      <vt:lpstr>Unpaired shape transform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Limitation</vt:lpstr>
      <vt:lpstr>Thank you!</vt:lpstr>
    </vt:vector>
  </TitlesOfParts>
  <Company>CSIRO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t.bednarz@unsw.edu.au</dc:creator>
  <cp:lastModifiedBy>Kangxue Yin</cp:lastModifiedBy>
  <cp:revision>589</cp:revision>
  <dcterms:created xsi:type="dcterms:W3CDTF">2016-01-27T22:40:33Z</dcterms:created>
  <dcterms:modified xsi:type="dcterms:W3CDTF">2020-01-01T02:06:53Z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0x0101003417331A9ACDE04E9A1939199952CD9E</vt:lpwstr>
  </property>
</Properties>
</file>